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9"/>
  </p:notesMasterIdLst>
  <p:handoutMasterIdLst>
    <p:handoutMasterId r:id="rId60"/>
  </p:handoutMasterIdLst>
  <p:sldIdLst>
    <p:sldId id="341" r:id="rId5"/>
    <p:sldId id="330" r:id="rId6"/>
    <p:sldId id="331" r:id="rId7"/>
    <p:sldId id="333" r:id="rId8"/>
    <p:sldId id="353" r:id="rId9"/>
    <p:sldId id="262" r:id="rId10"/>
    <p:sldId id="263" r:id="rId11"/>
    <p:sldId id="299" r:id="rId12"/>
    <p:sldId id="342" r:id="rId13"/>
    <p:sldId id="302" r:id="rId14"/>
    <p:sldId id="344" r:id="rId15"/>
    <p:sldId id="266" r:id="rId16"/>
    <p:sldId id="265" r:id="rId17"/>
    <p:sldId id="276" r:id="rId18"/>
    <p:sldId id="303" r:id="rId19"/>
    <p:sldId id="293" r:id="rId20"/>
    <p:sldId id="277" r:id="rId21"/>
    <p:sldId id="354" r:id="rId22"/>
    <p:sldId id="269" r:id="rId23"/>
    <p:sldId id="348" r:id="rId24"/>
    <p:sldId id="349" r:id="rId25"/>
    <p:sldId id="350" r:id="rId26"/>
    <p:sldId id="351" r:id="rId27"/>
    <p:sldId id="345" r:id="rId28"/>
    <p:sldId id="346" r:id="rId29"/>
    <p:sldId id="304" r:id="rId30"/>
    <p:sldId id="355" r:id="rId31"/>
    <p:sldId id="357" r:id="rId32"/>
    <p:sldId id="358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06" r:id="rId42"/>
    <p:sldId id="308" r:id="rId43"/>
    <p:sldId id="270" r:id="rId44"/>
    <p:sldId id="309" r:id="rId45"/>
    <p:sldId id="294" r:id="rId46"/>
    <p:sldId id="296" r:id="rId47"/>
    <p:sldId id="318" r:id="rId48"/>
    <p:sldId id="337" r:id="rId49"/>
    <p:sldId id="321" r:id="rId50"/>
    <p:sldId id="322" r:id="rId51"/>
    <p:sldId id="339" r:id="rId52"/>
    <p:sldId id="340" r:id="rId53"/>
    <p:sldId id="288" r:id="rId54"/>
    <p:sldId id="289" r:id="rId55"/>
    <p:sldId id="320" r:id="rId56"/>
    <p:sldId id="274" r:id="rId57"/>
    <p:sldId id="329" r:id="rId5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2C6"/>
    <a:srgbClr val="16351D"/>
    <a:srgbClr val="245C33"/>
    <a:srgbClr val="368548"/>
    <a:srgbClr val="3F9D92"/>
    <a:srgbClr val="27467A"/>
    <a:srgbClr val="008998"/>
    <a:srgbClr val="00B600"/>
    <a:srgbClr val="16824F"/>
    <a:srgbClr val="007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85220"/>
  </p:normalViewPr>
  <p:slideViewPr>
    <p:cSldViewPr snapToGrid="0" snapToObjects="1">
      <p:cViewPr varScale="1">
        <p:scale>
          <a:sx n="69" d="100"/>
          <a:sy n="69" d="100"/>
        </p:scale>
        <p:origin x="224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3F6B3-75B5-0341-AF61-F3C72826F13D}" type="doc">
      <dgm:prSet loTypeId="urn:microsoft.com/office/officeart/2009/layout/CircleArrowProcess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1B852C-AF9F-7745-9DFC-2E19F41A2CB7}">
      <dgm:prSet phldrT="[Text]"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Collect Dataset</a:t>
          </a:r>
        </a:p>
      </dgm:t>
    </dgm:pt>
    <dgm:pt modelId="{505C640B-F884-2946-AFE0-8879C757E3D5}" type="parTrans" cxnId="{CFE69383-8466-C944-B914-6EF2FF536CA5}">
      <dgm:prSet/>
      <dgm:spPr/>
      <dgm:t>
        <a:bodyPr/>
        <a:lstStyle/>
        <a:p>
          <a:endParaRPr lang="en-US"/>
        </a:p>
      </dgm:t>
    </dgm:pt>
    <dgm:pt modelId="{956D93E7-3F93-B74E-8850-E8E2BF76C02F}" type="sibTrans" cxnId="{CFE69383-8466-C944-B914-6EF2FF536CA5}">
      <dgm:prSet/>
      <dgm:spPr/>
      <dgm:t>
        <a:bodyPr/>
        <a:lstStyle/>
        <a:p>
          <a:endParaRPr lang="en-US"/>
        </a:p>
      </dgm:t>
    </dgm:pt>
    <dgm:pt modelId="{3A6D2A4B-FC8A-EB45-BF2E-A01105A777CE}">
      <dgm:prSet phldrT="[Text]"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Clean Dataset</a:t>
          </a:r>
        </a:p>
      </dgm:t>
    </dgm:pt>
    <dgm:pt modelId="{B93E47AC-E1A3-304C-BFD7-4FCB5A767178}" type="parTrans" cxnId="{3F4BD533-96A3-394E-9CF7-5CF01D1C68C9}">
      <dgm:prSet/>
      <dgm:spPr/>
      <dgm:t>
        <a:bodyPr/>
        <a:lstStyle/>
        <a:p>
          <a:endParaRPr lang="en-US"/>
        </a:p>
      </dgm:t>
    </dgm:pt>
    <dgm:pt modelId="{72F8EDA9-5177-2B4E-B3CB-996229D37506}" type="sibTrans" cxnId="{3F4BD533-96A3-394E-9CF7-5CF01D1C68C9}">
      <dgm:prSet/>
      <dgm:spPr/>
      <dgm:t>
        <a:bodyPr/>
        <a:lstStyle/>
        <a:p>
          <a:endParaRPr lang="en-US"/>
        </a:p>
      </dgm:t>
    </dgm:pt>
    <dgm:pt modelId="{ABA4C9A9-DE5E-1A4E-A669-108EB1DF80A7}">
      <dgm:prSet phldrT="[Text]"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Prepare Dataset for Analysis</a:t>
          </a:r>
        </a:p>
      </dgm:t>
    </dgm:pt>
    <dgm:pt modelId="{9E951C90-4A46-9F43-847E-CB3FDB93EBD0}" type="parTrans" cxnId="{86069620-5062-F34F-99EC-7C0BEE54F67A}">
      <dgm:prSet/>
      <dgm:spPr/>
      <dgm:t>
        <a:bodyPr/>
        <a:lstStyle/>
        <a:p>
          <a:endParaRPr lang="en-US"/>
        </a:p>
      </dgm:t>
    </dgm:pt>
    <dgm:pt modelId="{BFAF0921-5689-1E4D-AD0A-D1A87B577882}" type="sibTrans" cxnId="{86069620-5062-F34F-99EC-7C0BEE54F67A}">
      <dgm:prSet/>
      <dgm:spPr/>
      <dgm:t>
        <a:bodyPr/>
        <a:lstStyle/>
        <a:p>
          <a:endParaRPr lang="en-US"/>
        </a:p>
      </dgm:t>
    </dgm:pt>
    <dgm:pt modelId="{C616A38A-1224-2A45-B5A7-33E131FAE57F}" type="pres">
      <dgm:prSet presAssocID="{9B73F6B3-75B5-0341-AF61-F3C72826F13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23BB63B-33BB-3F41-96DD-D473FF8B5293}" type="pres">
      <dgm:prSet presAssocID="{D01B852C-AF9F-7745-9DFC-2E19F41A2CB7}" presName="Accent1" presStyleCnt="0"/>
      <dgm:spPr/>
    </dgm:pt>
    <dgm:pt modelId="{B1419650-D294-E24F-9E47-14CD5A1DBB6E}" type="pres">
      <dgm:prSet presAssocID="{D01B852C-AF9F-7745-9DFC-2E19F41A2CB7}" presName="Accent" presStyleLbl="node1" presStyleIdx="0" presStyleCnt="3"/>
      <dgm:spPr/>
    </dgm:pt>
    <dgm:pt modelId="{363E2DC5-35A0-994F-8928-DEE6C62A6028}" type="pres">
      <dgm:prSet presAssocID="{D01B852C-AF9F-7745-9DFC-2E19F41A2CB7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80407F91-E11A-1549-AEB7-38379D27DF1C}" type="pres">
      <dgm:prSet presAssocID="{3A6D2A4B-FC8A-EB45-BF2E-A01105A777CE}" presName="Accent2" presStyleCnt="0"/>
      <dgm:spPr/>
    </dgm:pt>
    <dgm:pt modelId="{29B3A7EB-8AEC-4C4D-B3A1-3CC3520E5A47}" type="pres">
      <dgm:prSet presAssocID="{3A6D2A4B-FC8A-EB45-BF2E-A01105A777CE}" presName="Accent" presStyleLbl="node1" presStyleIdx="1" presStyleCnt="3"/>
      <dgm:spPr/>
    </dgm:pt>
    <dgm:pt modelId="{8B26E7D8-CB7E-9C4A-89E8-7527C629F6FB}" type="pres">
      <dgm:prSet presAssocID="{3A6D2A4B-FC8A-EB45-BF2E-A01105A777C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AF3D7C3-6746-864C-BAF0-83B805068152}" type="pres">
      <dgm:prSet presAssocID="{ABA4C9A9-DE5E-1A4E-A669-108EB1DF80A7}" presName="Accent3" presStyleCnt="0"/>
      <dgm:spPr/>
    </dgm:pt>
    <dgm:pt modelId="{0CF43482-2F72-7B46-B297-2C52F3891C48}" type="pres">
      <dgm:prSet presAssocID="{ABA4C9A9-DE5E-1A4E-A669-108EB1DF80A7}" presName="Accent" presStyleLbl="node1" presStyleIdx="2" presStyleCnt="3"/>
      <dgm:spPr/>
    </dgm:pt>
    <dgm:pt modelId="{7214FA18-10E5-A048-A805-4ADE244A0728}" type="pres">
      <dgm:prSet presAssocID="{ABA4C9A9-DE5E-1A4E-A669-108EB1DF80A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86069620-5062-F34F-99EC-7C0BEE54F67A}" srcId="{9B73F6B3-75B5-0341-AF61-F3C72826F13D}" destId="{ABA4C9A9-DE5E-1A4E-A669-108EB1DF80A7}" srcOrd="2" destOrd="0" parTransId="{9E951C90-4A46-9F43-847E-CB3FDB93EBD0}" sibTransId="{BFAF0921-5689-1E4D-AD0A-D1A87B577882}"/>
    <dgm:cxn modelId="{3F4BD533-96A3-394E-9CF7-5CF01D1C68C9}" srcId="{9B73F6B3-75B5-0341-AF61-F3C72826F13D}" destId="{3A6D2A4B-FC8A-EB45-BF2E-A01105A777CE}" srcOrd="1" destOrd="0" parTransId="{B93E47AC-E1A3-304C-BFD7-4FCB5A767178}" sibTransId="{72F8EDA9-5177-2B4E-B3CB-996229D37506}"/>
    <dgm:cxn modelId="{958D4465-D834-CB47-98CC-9276D4B9923F}" type="presOf" srcId="{D01B852C-AF9F-7745-9DFC-2E19F41A2CB7}" destId="{363E2DC5-35A0-994F-8928-DEE6C62A6028}" srcOrd="0" destOrd="0" presId="urn:microsoft.com/office/officeart/2009/layout/CircleArrowProcess"/>
    <dgm:cxn modelId="{CFE69383-8466-C944-B914-6EF2FF536CA5}" srcId="{9B73F6B3-75B5-0341-AF61-F3C72826F13D}" destId="{D01B852C-AF9F-7745-9DFC-2E19F41A2CB7}" srcOrd="0" destOrd="0" parTransId="{505C640B-F884-2946-AFE0-8879C757E3D5}" sibTransId="{956D93E7-3F93-B74E-8850-E8E2BF76C02F}"/>
    <dgm:cxn modelId="{0498B1B9-7855-BF42-99DE-7015174F49EC}" type="presOf" srcId="{9B73F6B3-75B5-0341-AF61-F3C72826F13D}" destId="{C616A38A-1224-2A45-B5A7-33E131FAE57F}" srcOrd="0" destOrd="0" presId="urn:microsoft.com/office/officeart/2009/layout/CircleArrowProcess"/>
    <dgm:cxn modelId="{51E428CE-AE67-0142-A945-B1D48109FF68}" type="presOf" srcId="{ABA4C9A9-DE5E-1A4E-A669-108EB1DF80A7}" destId="{7214FA18-10E5-A048-A805-4ADE244A0728}" srcOrd="0" destOrd="0" presId="urn:microsoft.com/office/officeart/2009/layout/CircleArrowProcess"/>
    <dgm:cxn modelId="{0C360EF4-364B-9B4C-A116-3A98180ECC8E}" type="presOf" srcId="{3A6D2A4B-FC8A-EB45-BF2E-A01105A777CE}" destId="{8B26E7D8-CB7E-9C4A-89E8-7527C629F6FB}" srcOrd="0" destOrd="0" presId="urn:microsoft.com/office/officeart/2009/layout/CircleArrowProcess"/>
    <dgm:cxn modelId="{5384E302-9A1B-1F41-BCE6-27A5FEB84D14}" type="presParOf" srcId="{C616A38A-1224-2A45-B5A7-33E131FAE57F}" destId="{323BB63B-33BB-3F41-96DD-D473FF8B5293}" srcOrd="0" destOrd="0" presId="urn:microsoft.com/office/officeart/2009/layout/CircleArrowProcess"/>
    <dgm:cxn modelId="{1143B3DE-62F7-8D42-BC20-24ADFDD07E0E}" type="presParOf" srcId="{323BB63B-33BB-3F41-96DD-D473FF8B5293}" destId="{B1419650-D294-E24F-9E47-14CD5A1DBB6E}" srcOrd="0" destOrd="0" presId="urn:microsoft.com/office/officeart/2009/layout/CircleArrowProcess"/>
    <dgm:cxn modelId="{A7D80D4C-B2AF-C64A-8559-95A5B6C64092}" type="presParOf" srcId="{C616A38A-1224-2A45-B5A7-33E131FAE57F}" destId="{363E2DC5-35A0-994F-8928-DEE6C62A6028}" srcOrd="1" destOrd="0" presId="urn:microsoft.com/office/officeart/2009/layout/CircleArrowProcess"/>
    <dgm:cxn modelId="{0A7FD5F8-4CD2-824B-87F0-8FC1020E6DF0}" type="presParOf" srcId="{C616A38A-1224-2A45-B5A7-33E131FAE57F}" destId="{80407F91-E11A-1549-AEB7-38379D27DF1C}" srcOrd="2" destOrd="0" presId="urn:microsoft.com/office/officeart/2009/layout/CircleArrowProcess"/>
    <dgm:cxn modelId="{5DF822F9-0D53-FB4D-9463-2F1584CB8A0F}" type="presParOf" srcId="{80407F91-E11A-1549-AEB7-38379D27DF1C}" destId="{29B3A7EB-8AEC-4C4D-B3A1-3CC3520E5A47}" srcOrd="0" destOrd="0" presId="urn:microsoft.com/office/officeart/2009/layout/CircleArrowProcess"/>
    <dgm:cxn modelId="{6F6C1A35-81A5-6548-967E-F181E323B9F6}" type="presParOf" srcId="{C616A38A-1224-2A45-B5A7-33E131FAE57F}" destId="{8B26E7D8-CB7E-9C4A-89E8-7527C629F6FB}" srcOrd="3" destOrd="0" presId="urn:microsoft.com/office/officeart/2009/layout/CircleArrowProcess"/>
    <dgm:cxn modelId="{E734493B-90EA-3B4B-9013-4F84F61384A3}" type="presParOf" srcId="{C616A38A-1224-2A45-B5A7-33E131FAE57F}" destId="{2AF3D7C3-6746-864C-BAF0-83B805068152}" srcOrd="4" destOrd="0" presId="urn:microsoft.com/office/officeart/2009/layout/CircleArrowProcess"/>
    <dgm:cxn modelId="{96B7E0E5-90DA-3B41-9430-37D37B736D8E}" type="presParOf" srcId="{2AF3D7C3-6746-864C-BAF0-83B805068152}" destId="{0CF43482-2F72-7B46-B297-2C52F3891C48}" srcOrd="0" destOrd="0" presId="urn:microsoft.com/office/officeart/2009/layout/CircleArrowProcess"/>
    <dgm:cxn modelId="{789E482A-78BE-D84F-9556-647EF991B608}" type="presParOf" srcId="{C616A38A-1224-2A45-B5A7-33E131FAE57F}" destId="{7214FA18-10E5-A048-A805-4ADE244A0728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BA2F28-CD8C-5049-9132-D744F8628999}" type="doc">
      <dgm:prSet loTypeId="urn:microsoft.com/office/officeart/2018/2/layout/IconLabelList" loCatId="icon" qsTypeId="urn:microsoft.com/office/officeart/2005/8/quickstyle/3d4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7AEB9DC-767F-0748-8F82-27EB8C937CD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badi" panose="020B0604020104020204" pitchFamily="34" charset="0"/>
            </a:rPr>
            <a:t>Plot the data</a:t>
          </a:r>
        </a:p>
      </dgm:t>
    </dgm:pt>
    <dgm:pt modelId="{B09F1B13-6E16-FD4B-951A-49C709EC5113}" type="parTrans" cxnId="{CEF47065-6AC4-204C-B9D3-D6ADB8BDE11C}">
      <dgm:prSet/>
      <dgm:spPr/>
      <dgm:t>
        <a:bodyPr/>
        <a:lstStyle/>
        <a:p>
          <a:endParaRPr lang="en-US"/>
        </a:p>
      </dgm:t>
    </dgm:pt>
    <dgm:pt modelId="{785C5A6F-20BD-F44D-A1B4-9C077E7774DA}" type="sibTrans" cxnId="{CEF47065-6AC4-204C-B9D3-D6ADB8BDE11C}">
      <dgm:prSet/>
      <dgm:spPr/>
      <dgm:t>
        <a:bodyPr/>
        <a:lstStyle/>
        <a:p>
          <a:endParaRPr lang="en-US"/>
        </a:p>
      </dgm:t>
    </dgm:pt>
    <dgm:pt modelId="{6D5B8FA6-24DD-0E40-9191-00FA2C2B1CB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badi" panose="020B0604020104020204" pitchFamily="34" charset="0"/>
            </a:rPr>
            <a:t>Determine the hypothesis</a:t>
          </a:r>
        </a:p>
      </dgm:t>
    </dgm:pt>
    <dgm:pt modelId="{29318013-D656-A84A-ABB7-C0C3C7F23C6E}" type="parTrans" cxnId="{935145BF-8939-024C-9C91-F57E756CDE5D}">
      <dgm:prSet/>
      <dgm:spPr/>
      <dgm:t>
        <a:bodyPr/>
        <a:lstStyle/>
        <a:p>
          <a:endParaRPr lang="en-US"/>
        </a:p>
      </dgm:t>
    </dgm:pt>
    <dgm:pt modelId="{39DF793D-ED81-0746-9881-920633C43A8E}" type="sibTrans" cxnId="{935145BF-8939-024C-9C91-F57E756CDE5D}">
      <dgm:prSet/>
      <dgm:spPr/>
      <dgm:t>
        <a:bodyPr/>
        <a:lstStyle/>
        <a:p>
          <a:endParaRPr lang="en-US"/>
        </a:p>
      </dgm:t>
    </dgm:pt>
    <dgm:pt modelId="{29467F2B-5FC6-8D4C-93A5-70FCC8E439D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badi" panose="020B0604020104020204" pitchFamily="34" charset="0"/>
            </a:rPr>
            <a:t>Test the hypothesis</a:t>
          </a:r>
        </a:p>
      </dgm:t>
    </dgm:pt>
    <dgm:pt modelId="{F7814C36-D94E-2247-9F84-6A2848CAAF8F}" type="parTrans" cxnId="{AB85DE41-86CA-3D49-BFBD-CE0CF3F7517A}">
      <dgm:prSet/>
      <dgm:spPr/>
      <dgm:t>
        <a:bodyPr/>
        <a:lstStyle/>
        <a:p>
          <a:endParaRPr lang="en-US"/>
        </a:p>
      </dgm:t>
    </dgm:pt>
    <dgm:pt modelId="{394D4607-599D-D143-B6B0-B8007A72E30E}" type="sibTrans" cxnId="{AB85DE41-86CA-3D49-BFBD-CE0CF3F7517A}">
      <dgm:prSet/>
      <dgm:spPr/>
      <dgm:t>
        <a:bodyPr/>
        <a:lstStyle/>
        <a:p>
          <a:endParaRPr lang="en-US"/>
        </a:p>
      </dgm:t>
    </dgm:pt>
    <dgm:pt modelId="{C7984577-2196-3547-A945-83AD765A9B6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badi" panose="020B0604020104020204" pitchFamily="34" charset="0"/>
            </a:rPr>
            <a:t>Make conclusions.</a:t>
          </a:r>
        </a:p>
      </dgm:t>
    </dgm:pt>
    <dgm:pt modelId="{39F93B50-71F5-5E4C-8CFA-D4D1174E3898}" type="parTrans" cxnId="{A8CD3957-5C6A-AC4C-9DBD-AE45E2F9BEC1}">
      <dgm:prSet/>
      <dgm:spPr/>
      <dgm:t>
        <a:bodyPr/>
        <a:lstStyle/>
        <a:p>
          <a:endParaRPr lang="en-US"/>
        </a:p>
      </dgm:t>
    </dgm:pt>
    <dgm:pt modelId="{75CD656A-A1F4-2543-B939-8C040F08654C}" type="sibTrans" cxnId="{A8CD3957-5C6A-AC4C-9DBD-AE45E2F9BEC1}">
      <dgm:prSet/>
      <dgm:spPr/>
      <dgm:t>
        <a:bodyPr/>
        <a:lstStyle/>
        <a:p>
          <a:endParaRPr lang="en-US"/>
        </a:p>
      </dgm:t>
    </dgm:pt>
    <dgm:pt modelId="{CB57C083-5BFF-4F3D-A75B-7CD820E1E8D4}" type="pres">
      <dgm:prSet presAssocID="{CABA2F28-CD8C-5049-9132-D744F8628999}" presName="root" presStyleCnt="0">
        <dgm:presLayoutVars>
          <dgm:dir/>
          <dgm:resizeHandles val="exact"/>
        </dgm:presLayoutVars>
      </dgm:prSet>
      <dgm:spPr/>
    </dgm:pt>
    <dgm:pt modelId="{141024C0-D6E1-4902-AE8A-C5E32A87CED2}" type="pres">
      <dgm:prSet presAssocID="{07AEB9DC-767F-0748-8F82-27EB8C937CD6}" presName="compNode" presStyleCnt="0"/>
      <dgm:spPr/>
    </dgm:pt>
    <dgm:pt modelId="{7E8260B9-D535-436E-BFFD-049F759AAFD4}" type="pres">
      <dgm:prSet presAssocID="{07AEB9DC-767F-0748-8F82-27EB8C937CD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4941C91-08B2-44AD-A4E2-7B2AB3C1414F}" type="pres">
      <dgm:prSet presAssocID="{07AEB9DC-767F-0748-8F82-27EB8C937CD6}" presName="spaceRect" presStyleCnt="0"/>
      <dgm:spPr/>
    </dgm:pt>
    <dgm:pt modelId="{53D55BBC-31BF-4B1D-B3D0-555202199E3C}" type="pres">
      <dgm:prSet presAssocID="{07AEB9DC-767F-0748-8F82-27EB8C937CD6}" presName="textRect" presStyleLbl="revTx" presStyleIdx="0" presStyleCnt="4">
        <dgm:presLayoutVars>
          <dgm:chMax val="1"/>
          <dgm:chPref val="1"/>
        </dgm:presLayoutVars>
      </dgm:prSet>
      <dgm:spPr/>
    </dgm:pt>
    <dgm:pt modelId="{51D56107-E6AB-494F-B87F-9227A8A54DB3}" type="pres">
      <dgm:prSet presAssocID="{785C5A6F-20BD-F44D-A1B4-9C077E7774DA}" presName="sibTrans" presStyleCnt="0"/>
      <dgm:spPr/>
    </dgm:pt>
    <dgm:pt modelId="{47B879A6-0250-454E-893E-93CDC9D35842}" type="pres">
      <dgm:prSet presAssocID="{6D5B8FA6-24DD-0E40-9191-00FA2C2B1CB3}" presName="compNode" presStyleCnt="0"/>
      <dgm:spPr/>
    </dgm:pt>
    <dgm:pt modelId="{D617F2C5-C185-4374-85E4-60F274D29C0A}" type="pres">
      <dgm:prSet presAssocID="{6D5B8FA6-24DD-0E40-9191-00FA2C2B1CB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26DA0713-0A62-4961-9276-9E0D206A0C49}" type="pres">
      <dgm:prSet presAssocID="{6D5B8FA6-24DD-0E40-9191-00FA2C2B1CB3}" presName="spaceRect" presStyleCnt="0"/>
      <dgm:spPr/>
    </dgm:pt>
    <dgm:pt modelId="{EEFF0DED-5A77-4454-A1D4-E5D456C0F7B3}" type="pres">
      <dgm:prSet presAssocID="{6D5B8FA6-24DD-0E40-9191-00FA2C2B1CB3}" presName="textRect" presStyleLbl="revTx" presStyleIdx="1" presStyleCnt="4">
        <dgm:presLayoutVars>
          <dgm:chMax val="1"/>
          <dgm:chPref val="1"/>
        </dgm:presLayoutVars>
      </dgm:prSet>
      <dgm:spPr/>
    </dgm:pt>
    <dgm:pt modelId="{40B3033E-3DB7-4098-8689-29E13918B64D}" type="pres">
      <dgm:prSet presAssocID="{39DF793D-ED81-0746-9881-920633C43A8E}" presName="sibTrans" presStyleCnt="0"/>
      <dgm:spPr/>
    </dgm:pt>
    <dgm:pt modelId="{66E830D6-96BE-478B-9188-23D73E81E179}" type="pres">
      <dgm:prSet presAssocID="{29467F2B-5FC6-8D4C-93A5-70FCC8E439D1}" presName="compNode" presStyleCnt="0"/>
      <dgm:spPr/>
    </dgm:pt>
    <dgm:pt modelId="{9576CFA6-7498-4BC9-BFB2-3E7E4B4F0399}" type="pres">
      <dgm:prSet presAssocID="{29467F2B-5FC6-8D4C-93A5-70FCC8E439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ECB408CE-53ED-45C0-B514-2F8E09DA1740}" type="pres">
      <dgm:prSet presAssocID="{29467F2B-5FC6-8D4C-93A5-70FCC8E439D1}" presName="spaceRect" presStyleCnt="0"/>
      <dgm:spPr/>
    </dgm:pt>
    <dgm:pt modelId="{F769BE66-AA4A-4AE3-BEF4-B9C4503962E1}" type="pres">
      <dgm:prSet presAssocID="{29467F2B-5FC6-8D4C-93A5-70FCC8E439D1}" presName="textRect" presStyleLbl="revTx" presStyleIdx="2" presStyleCnt="4">
        <dgm:presLayoutVars>
          <dgm:chMax val="1"/>
          <dgm:chPref val="1"/>
        </dgm:presLayoutVars>
      </dgm:prSet>
      <dgm:spPr/>
    </dgm:pt>
    <dgm:pt modelId="{27AEB79D-42D3-424D-8738-CC9D48FCA608}" type="pres">
      <dgm:prSet presAssocID="{394D4607-599D-D143-B6B0-B8007A72E30E}" presName="sibTrans" presStyleCnt="0"/>
      <dgm:spPr/>
    </dgm:pt>
    <dgm:pt modelId="{37157C9E-0D99-4641-8343-AEE86E1336B0}" type="pres">
      <dgm:prSet presAssocID="{C7984577-2196-3547-A945-83AD765A9B62}" presName="compNode" presStyleCnt="0"/>
      <dgm:spPr/>
    </dgm:pt>
    <dgm:pt modelId="{4041615F-927D-4EA3-A3C6-320D11B58875}" type="pres">
      <dgm:prSet presAssocID="{C7984577-2196-3547-A945-83AD765A9B6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EEB98F29-A886-4FB7-BE63-EC72087083D4}" type="pres">
      <dgm:prSet presAssocID="{C7984577-2196-3547-A945-83AD765A9B62}" presName="spaceRect" presStyleCnt="0"/>
      <dgm:spPr/>
    </dgm:pt>
    <dgm:pt modelId="{714EBF5F-278F-4F14-BBDE-664749824EDD}" type="pres">
      <dgm:prSet presAssocID="{C7984577-2196-3547-A945-83AD765A9B6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B85DE41-86CA-3D49-BFBD-CE0CF3F7517A}" srcId="{CABA2F28-CD8C-5049-9132-D744F8628999}" destId="{29467F2B-5FC6-8D4C-93A5-70FCC8E439D1}" srcOrd="2" destOrd="0" parTransId="{F7814C36-D94E-2247-9F84-6A2848CAAF8F}" sibTransId="{394D4607-599D-D143-B6B0-B8007A72E30E}"/>
    <dgm:cxn modelId="{AC57D24C-B61B-C44F-A11E-0FC4A773BC1D}" type="presOf" srcId="{CABA2F28-CD8C-5049-9132-D744F8628999}" destId="{CB57C083-5BFF-4F3D-A75B-7CD820E1E8D4}" srcOrd="0" destOrd="0" presId="urn:microsoft.com/office/officeart/2018/2/layout/IconLabelList"/>
    <dgm:cxn modelId="{A8CD3957-5C6A-AC4C-9DBD-AE45E2F9BEC1}" srcId="{CABA2F28-CD8C-5049-9132-D744F8628999}" destId="{C7984577-2196-3547-A945-83AD765A9B62}" srcOrd="3" destOrd="0" parTransId="{39F93B50-71F5-5E4C-8CFA-D4D1174E3898}" sibTransId="{75CD656A-A1F4-2543-B939-8C040F08654C}"/>
    <dgm:cxn modelId="{CEF47065-6AC4-204C-B9D3-D6ADB8BDE11C}" srcId="{CABA2F28-CD8C-5049-9132-D744F8628999}" destId="{07AEB9DC-767F-0748-8F82-27EB8C937CD6}" srcOrd="0" destOrd="0" parTransId="{B09F1B13-6E16-FD4B-951A-49C709EC5113}" sibTransId="{785C5A6F-20BD-F44D-A1B4-9C077E7774DA}"/>
    <dgm:cxn modelId="{16C8F677-5199-4F44-A540-335C6D86A8BA}" type="presOf" srcId="{6D5B8FA6-24DD-0E40-9191-00FA2C2B1CB3}" destId="{EEFF0DED-5A77-4454-A1D4-E5D456C0F7B3}" srcOrd="0" destOrd="0" presId="urn:microsoft.com/office/officeart/2018/2/layout/IconLabelList"/>
    <dgm:cxn modelId="{4EAB4180-AADB-9940-95B0-3849FB543B0F}" type="presOf" srcId="{29467F2B-5FC6-8D4C-93A5-70FCC8E439D1}" destId="{F769BE66-AA4A-4AE3-BEF4-B9C4503962E1}" srcOrd="0" destOrd="0" presId="urn:microsoft.com/office/officeart/2018/2/layout/IconLabelList"/>
    <dgm:cxn modelId="{676C1783-5C9D-5440-8DC6-5ECC596651FF}" type="presOf" srcId="{07AEB9DC-767F-0748-8F82-27EB8C937CD6}" destId="{53D55BBC-31BF-4B1D-B3D0-555202199E3C}" srcOrd="0" destOrd="0" presId="urn:microsoft.com/office/officeart/2018/2/layout/IconLabelList"/>
    <dgm:cxn modelId="{935145BF-8939-024C-9C91-F57E756CDE5D}" srcId="{CABA2F28-CD8C-5049-9132-D744F8628999}" destId="{6D5B8FA6-24DD-0E40-9191-00FA2C2B1CB3}" srcOrd="1" destOrd="0" parTransId="{29318013-D656-A84A-ABB7-C0C3C7F23C6E}" sibTransId="{39DF793D-ED81-0746-9881-920633C43A8E}"/>
    <dgm:cxn modelId="{268DBBC0-68A1-E141-982E-F02EA8CD127A}" type="presOf" srcId="{C7984577-2196-3547-A945-83AD765A9B62}" destId="{714EBF5F-278F-4F14-BBDE-664749824EDD}" srcOrd="0" destOrd="0" presId="urn:microsoft.com/office/officeart/2018/2/layout/IconLabelList"/>
    <dgm:cxn modelId="{481F9F1D-2535-3A4B-B3F0-3723691F5B55}" type="presParOf" srcId="{CB57C083-5BFF-4F3D-A75B-7CD820E1E8D4}" destId="{141024C0-D6E1-4902-AE8A-C5E32A87CED2}" srcOrd="0" destOrd="0" presId="urn:microsoft.com/office/officeart/2018/2/layout/IconLabelList"/>
    <dgm:cxn modelId="{30C2CBF6-5ACF-7748-9602-65466070EAB1}" type="presParOf" srcId="{141024C0-D6E1-4902-AE8A-C5E32A87CED2}" destId="{7E8260B9-D535-436E-BFFD-049F759AAFD4}" srcOrd="0" destOrd="0" presId="urn:microsoft.com/office/officeart/2018/2/layout/IconLabelList"/>
    <dgm:cxn modelId="{C635AA9B-C60F-BD4C-9B6C-9EC6188A26A7}" type="presParOf" srcId="{141024C0-D6E1-4902-AE8A-C5E32A87CED2}" destId="{E4941C91-08B2-44AD-A4E2-7B2AB3C1414F}" srcOrd="1" destOrd="0" presId="urn:microsoft.com/office/officeart/2018/2/layout/IconLabelList"/>
    <dgm:cxn modelId="{0844372F-83F7-D44C-B440-E1711E46FCBE}" type="presParOf" srcId="{141024C0-D6E1-4902-AE8A-C5E32A87CED2}" destId="{53D55BBC-31BF-4B1D-B3D0-555202199E3C}" srcOrd="2" destOrd="0" presId="urn:microsoft.com/office/officeart/2018/2/layout/IconLabelList"/>
    <dgm:cxn modelId="{609A05C4-207F-7A41-B26C-5F6AFA2897C1}" type="presParOf" srcId="{CB57C083-5BFF-4F3D-A75B-7CD820E1E8D4}" destId="{51D56107-E6AB-494F-B87F-9227A8A54DB3}" srcOrd="1" destOrd="0" presId="urn:microsoft.com/office/officeart/2018/2/layout/IconLabelList"/>
    <dgm:cxn modelId="{52A98D1C-E8FF-EF4A-B7CB-BB951D91BB4C}" type="presParOf" srcId="{CB57C083-5BFF-4F3D-A75B-7CD820E1E8D4}" destId="{47B879A6-0250-454E-893E-93CDC9D35842}" srcOrd="2" destOrd="0" presId="urn:microsoft.com/office/officeart/2018/2/layout/IconLabelList"/>
    <dgm:cxn modelId="{1CF5C1FC-8B82-5C4B-AB70-5976E89E43A1}" type="presParOf" srcId="{47B879A6-0250-454E-893E-93CDC9D35842}" destId="{D617F2C5-C185-4374-85E4-60F274D29C0A}" srcOrd="0" destOrd="0" presId="urn:microsoft.com/office/officeart/2018/2/layout/IconLabelList"/>
    <dgm:cxn modelId="{0A17A8ED-6EA8-E041-9FD4-9059588D5516}" type="presParOf" srcId="{47B879A6-0250-454E-893E-93CDC9D35842}" destId="{26DA0713-0A62-4961-9276-9E0D206A0C49}" srcOrd="1" destOrd="0" presId="urn:microsoft.com/office/officeart/2018/2/layout/IconLabelList"/>
    <dgm:cxn modelId="{504546CA-EF02-4F41-A94C-D33B1383AE1F}" type="presParOf" srcId="{47B879A6-0250-454E-893E-93CDC9D35842}" destId="{EEFF0DED-5A77-4454-A1D4-E5D456C0F7B3}" srcOrd="2" destOrd="0" presId="urn:microsoft.com/office/officeart/2018/2/layout/IconLabelList"/>
    <dgm:cxn modelId="{CFB2B71C-0A4E-114D-92D4-A8B38B561462}" type="presParOf" srcId="{CB57C083-5BFF-4F3D-A75B-7CD820E1E8D4}" destId="{40B3033E-3DB7-4098-8689-29E13918B64D}" srcOrd="3" destOrd="0" presId="urn:microsoft.com/office/officeart/2018/2/layout/IconLabelList"/>
    <dgm:cxn modelId="{ECED8AD1-1DB1-224E-906C-F9E257B05E27}" type="presParOf" srcId="{CB57C083-5BFF-4F3D-A75B-7CD820E1E8D4}" destId="{66E830D6-96BE-478B-9188-23D73E81E179}" srcOrd="4" destOrd="0" presId="urn:microsoft.com/office/officeart/2018/2/layout/IconLabelList"/>
    <dgm:cxn modelId="{44940598-2F9D-044F-ABD6-B8E5CF865CF8}" type="presParOf" srcId="{66E830D6-96BE-478B-9188-23D73E81E179}" destId="{9576CFA6-7498-4BC9-BFB2-3E7E4B4F0399}" srcOrd="0" destOrd="0" presId="urn:microsoft.com/office/officeart/2018/2/layout/IconLabelList"/>
    <dgm:cxn modelId="{96E820BE-FB23-CD45-8267-A228643A7A21}" type="presParOf" srcId="{66E830D6-96BE-478B-9188-23D73E81E179}" destId="{ECB408CE-53ED-45C0-B514-2F8E09DA1740}" srcOrd="1" destOrd="0" presId="urn:microsoft.com/office/officeart/2018/2/layout/IconLabelList"/>
    <dgm:cxn modelId="{8C1A3008-D771-AC45-ACCE-14D7C3A26CF7}" type="presParOf" srcId="{66E830D6-96BE-478B-9188-23D73E81E179}" destId="{F769BE66-AA4A-4AE3-BEF4-B9C4503962E1}" srcOrd="2" destOrd="0" presId="urn:microsoft.com/office/officeart/2018/2/layout/IconLabelList"/>
    <dgm:cxn modelId="{D1AFCFE7-0A89-1942-BA5B-D1A700A8BF87}" type="presParOf" srcId="{CB57C083-5BFF-4F3D-A75B-7CD820E1E8D4}" destId="{27AEB79D-42D3-424D-8738-CC9D48FCA608}" srcOrd="5" destOrd="0" presId="urn:microsoft.com/office/officeart/2018/2/layout/IconLabelList"/>
    <dgm:cxn modelId="{6582EB58-0F1B-874C-B15D-5EADA224B101}" type="presParOf" srcId="{CB57C083-5BFF-4F3D-A75B-7CD820E1E8D4}" destId="{37157C9E-0D99-4641-8343-AEE86E1336B0}" srcOrd="6" destOrd="0" presId="urn:microsoft.com/office/officeart/2018/2/layout/IconLabelList"/>
    <dgm:cxn modelId="{0EE79212-E515-F04A-BCF5-909962541C90}" type="presParOf" srcId="{37157C9E-0D99-4641-8343-AEE86E1336B0}" destId="{4041615F-927D-4EA3-A3C6-320D11B58875}" srcOrd="0" destOrd="0" presId="urn:microsoft.com/office/officeart/2018/2/layout/IconLabelList"/>
    <dgm:cxn modelId="{9FF27986-77EE-3F4E-A560-C4D4739EC800}" type="presParOf" srcId="{37157C9E-0D99-4641-8343-AEE86E1336B0}" destId="{EEB98F29-A886-4FB7-BE63-EC72087083D4}" srcOrd="1" destOrd="0" presId="urn:microsoft.com/office/officeart/2018/2/layout/IconLabelList"/>
    <dgm:cxn modelId="{B5A5CEFE-8EAB-034C-827B-3218AC30E4B3}" type="presParOf" srcId="{37157C9E-0D99-4641-8343-AEE86E1336B0}" destId="{714EBF5F-278F-4F14-BBDE-664749824E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19650-D294-E24F-9E47-14CD5A1DBB6E}">
      <dsp:nvSpPr>
        <dsp:cNvPr id="0" name=""/>
        <dsp:cNvSpPr/>
      </dsp:nvSpPr>
      <dsp:spPr>
        <a:xfrm>
          <a:off x="221407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63E2DC5-35A0-994F-8928-DEE6C62A6028}">
      <dsp:nvSpPr>
        <dsp:cNvPr id="0" name=""/>
        <dsp:cNvSpPr/>
      </dsp:nvSpPr>
      <dsp:spPr>
        <a:xfrm>
          <a:off x="279056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badi" panose="020B0604020104020204" pitchFamily="34" charset="0"/>
            </a:rPr>
            <a:t>Collect Dataset</a:t>
          </a:r>
        </a:p>
      </dsp:txBody>
      <dsp:txXfrm>
        <a:off x="2790564" y="941764"/>
        <a:ext cx="1449298" cy="724475"/>
      </dsp:txXfrm>
    </dsp:sp>
    <dsp:sp modelId="{29B3A7EB-8AEC-4C4D-B3A1-3CC3520E5A47}">
      <dsp:nvSpPr>
        <dsp:cNvPr id="0" name=""/>
        <dsp:cNvSpPr/>
      </dsp:nvSpPr>
      <dsp:spPr>
        <a:xfrm>
          <a:off x="148967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B26E7D8-CB7E-9C4A-89E8-7527C629F6FB}">
      <dsp:nvSpPr>
        <dsp:cNvPr id="0" name=""/>
        <dsp:cNvSpPr/>
      </dsp:nvSpPr>
      <dsp:spPr>
        <a:xfrm>
          <a:off x="206909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badi" panose="020B0604020104020204" pitchFamily="34" charset="0"/>
            </a:rPr>
            <a:t>Clean Dataset</a:t>
          </a:r>
        </a:p>
      </dsp:txBody>
      <dsp:txXfrm>
        <a:off x="2069098" y="2449237"/>
        <a:ext cx="1449298" cy="724475"/>
      </dsp:txXfrm>
    </dsp:sp>
    <dsp:sp modelId="{0CF43482-2F72-7B46-B297-2C52F3891C48}">
      <dsp:nvSpPr>
        <dsp:cNvPr id="0" name=""/>
        <dsp:cNvSpPr/>
      </dsp:nvSpPr>
      <dsp:spPr>
        <a:xfrm>
          <a:off x="239970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14FA18-10E5-A048-A805-4ADE244A0728}">
      <dsp:nvSpPr>
        <dsp:cNvPr id="0" name=""/>
        <dsp:cNvSpPr/>
      </dsp:nvSpPr>
      <dsp:spPr>
        <a:xfrm>
          <a:off x="279399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badi" panose="020B0604020104020204" pitchFamily="34" charset="0"/>
            </a:rPr>
            <a:t>Prepare Dataset for Analysis</a:t>
          </a:r>
        </a:p>
      </dsp:txBody>
      <dsp:txXfrm>
        <a:off x="2793992" y="3958878"/>
        <a:ext cx="1449298" cy="724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260B9-D535-436E-BFFD-049F759AAFD4}">
      <dsp:nvSpPr>
        <dsp:cNvPr id="0" name=""/>
        <dsp:cNvSpPr/>
      </dsp:nvSpPr>
      <dsp:spPr>
        <a:xfrm>
          <a:off x="918749" y="27598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55BBC-31BF-4B1D-B3D0-555202199E3C}">
      <dsp:nvSpPr>
        <dsp:cNvPr id="0" name=""/>
        <dsp:cNvSpPr/>
      </dsp:nvSpPr>
      <dsp:spPr>
        <a:xfrm>
          <a:off x="423749" y="13629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badi" panose="020B0604020104020204" pitchFamily="34" charset="0"/>
            </a:rPr>
            <a:t>Plot the data</a:t>
          </a:r>
        </a:p>
      </dsp:txBody>
      <dsp:txXfrm>
        <a:off x="423749" y="1362937"/>
        <a:ext cx="1800000" cy="720000"/>
      </dsp:txXfrm>
    </dsp:sp>
    <dsp:sp modelId="{D617F2C5-C185-4374-85E4-60F274D29C0A}">
      <dsp:nvSpPr>
        <dsp:cNvPr id="0" name=""/>
        <dsp:cNvSpPr/>
      </dsp:nvSpPr>
      <dsp:spPr>
        <a:xfrm>
          <a:off x="3033750" y="27598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F0DED-5A77-4454-A1D4-E5D456C0F7B3}">
      <dsp:nvSpPr>
        <dsp:cNvPr id="0" name=""/>
        <dsp:cNvSpPr/>
      </dsp:nvSpPr>
      <dsp:spPr>
        <a:xfrm>
          <a:off x="2538750" y="13629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badi" panose="020B0604020104020204" pitchFamily="34" charset="0"/>
            </a:rPr>
            <a:t>Determine the hypothesis</a:t>
          </a:r>
        </a:p>
      </dsp:txBody>
      <dsp:txXfrm>
        <a:off x="2538750" y="1362937"/>
        <a:ext cx="1800000" cy="720000"/>
      </dsp:txXfrm>
    </dsp:sp>
    <dsp:sp modelId="{9576CFA6-7498-4BC9-BFB2-3E7E4B4F0399}">
      <dsp:nvSpPr>
        <dsp:cNvPr id="0" name=""/>
        <dsp:cNvSpPr/>
      </dsp:nvSpPr>
      <dsp:spPr>
        <a:xfrm>
          <a:off x="918749" y="253293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9BE66-AA4A-4AE3-BEF4-B9C4503962E1}">
      <dsp:nvSpPr>
        <dsp:cNvPr id="0" name=""/>
        <dsp:cNvSpPr/>
      </dsp:nvSpPr>
      <dsp:spPr>
        <a:xfrm>
          <a:off x="423749" y="36198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badi" panose="020B0604020104020204" pitchFamily="34" charset="0"/>
            </a:rPr>
            <a:t>Test the hypothesis</a:t>
          </a:r>
        </a:p>
      </dsp:txBody>
      <dsp:txXfrm>
        <a:off x="423749" y="3619889"/>
        <a:ext cx="1800000" cy="720000"/>
      </dsp:txXfrm>
    </dsp:sp>
    <dsp:sp modelId="{4041615F-927D-4EA3-A3C6-320D11B58875}">
      <dsp:nvSpPr>
        <dsp:cNvPr id="0" name=""/>
        <dsp:cNvSpPr/>
      </dsp:nvSpPr>
      <dsp:spPr>
        <a:xfrm>
          <a:off x="3033750" y="2532936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EBF5F-278F-4F14-BBDE-664749824EDD}">
      <dsp:nvSpPr>
        <dsp:cNvPr id="0" name=""/>
        <dsp:cNvSpPr/>
      </dsp:nvSpPr>
      <dsp:spPr>
        <a:xfrm>
          <a:off x="2538750" y="36198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badi" panose="020B0604020104020204" pitchFamily="34" charset="0"/>
            </a:rPr>
            <a:t>Make conclusions.</a:t>
          </a:r>
        </a:p>
      </dsp:txBody>
      <dsp:txXfrm>
        <a:off x="2538750" y="3619889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84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78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46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97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09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38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1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96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96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52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69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64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40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13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73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77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5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65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7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48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82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68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70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3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Williamz4lyf/playhouse/blob/main/playhouse_basics_report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illiamz4lyf/playhouse/blob/main/playhouse_basics_report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capstone_project/blob/a7edc45dc7ccb46ed24979ad0da4e4b5df9a4a45/Interactive%20Visual%20Analytics%20with%20Folium%20lab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Williamz4lyf/capstone_project/blob/a7edc45dc7ccb46ed24979ad0da4e4b5df9a4a45/spacex_dash_app.py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Williamz4lyf/playhouse/blob/main/playhouse_basics_report.ipynb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Williamz4lyf/playhouse/blob/main/playhouse_basics_report.ipyn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Williamz4lyf/playhouse/blob/main/playhouse_basics_report.ipyn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Williamz4lyf/playhouse/blob/main/playhouse_basics_report.ipynb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Williamz4lyf/playhouse/blob/main/playhouse_basics_report.ipynb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Williamz4lyf/playhouse/blob/main/playhouse_basics_report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z4lyf/playhouse/blob/main/playhouse_basics_report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quares and triangles&#10;&#10;Description automatically generated with medium confidence">
            <a:extLst>
              <a:ext uri="{FF2B5EF4-FFF2-40B4-BE49-F238E27FC236}">
                <a16:creationId xmlns:a16="http://schemas.microsoft.com/office/drawing/2014/main" id="{06E1E297-B2EF-8581-CCD8-4340DF7DD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6" b="21218"/>
          <a:stretch/>
        </p:blipFill>
        <p:spPr>
          <a:xfrm>
            <a:off x="-4" y="-16897"/>
            <a:ext cx="12192003" cy="6884632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4083" y="1474755"/>
            <a:ext cx="3943552" cy="392796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86B81-2D5A-A1D8-E770-353C6DA24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083" y="2209316"/>
            <a:ext cx="3943551" cy="270774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Insights from Social Media Analytics</a:t>
            </a:r>
            <a:br>
              <a:rPr lang="en-US" sz="40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</a:br>
            <a:br>
              <a:rPr lang="en-US" sz="32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</a:br>
            <a:br>
              <a:rPr lang="en-US" sz="32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</a:br>
            <a:r>
              <a:rPr lang="en-US" sz="2200" dirty="0" err="1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  <a:t>Nanke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  <a:t> Williams</a:t>
            </a:r>
            <a:b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</a:b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  <a:t>October 2023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48256A-88AC-4254-406B-0E8EE2CC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5334" y="1940933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75767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467007" cy="437466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certain metrics that are network-specific, i.e., tracked and collected by only certain networks.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Our data imputation strategy for missing values is: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the metric is collected by a social media network, missing values will be imputed using the average of that metric filtered by the relevant social network.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the metric is not collected by a social network, missing values will be imputed using zero, representing that the metric is not collected by the social media network.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categorical or text-based features, missing values were imputed using text stating that no value was provided for the record.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Data Preparation – Data Imputation Strategy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824612" y="1391286"/>
            <a:ext cx="5461000" cy="4634287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E839DE1-7495-5B3D-2658-90FA023A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11" y="1391285"/>
            <a:ext cx="5461000" cy="41541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61A8A3-3C52-1C48-8066-4F325ED3EACD}"/>
              </a:ext>
            </a:extLst>
          </p:cNvPr>
          <p:cNvSpPr txBox="1"/>
          <p:nvPr/>
        </p:nvSpPr>
        <p:spPr>
          <a:xfrm>
            <a:off x="5892116" y="5623935"/>
            <a:ext cx="53259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 notebook </a:t>
            </a: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AD35F-6BE6-A3A3-529E-1E60DA07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Data Preparation – Summary of the Dataset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rectangular with white text&#10;&#10;Description automatically generated">
            <a:extLst>
              <a:ext uri="{FF2B5EF4-FFF2-40B4-BE49-F238E27FC236}">
                <a16:creationId xmlns:a16="http://schemas.microsoft.com/office/drawing/2014/main" id="{EE5B0B1F-42AC-4D7B-E27B-09C3A3C4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4" y="2984778"/>
            <a:ext cx="5150277" cy="21244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EEC8C-AC10-8440-D99F-7459BC06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Abadi" panose="020B0604020104020204" pitchFamily="34" charset="0"/>
              </a:rPr>
              <a:t>The dataset has 36,092 rows.</a:t>
            </a:r>
          </a:p>
          <a:p>
            <a:r>
              <a:rPr lang="en-US" sz="1800" dirty="0">
                <a:latin typeface="Abadi" panose="020B0604020104020204" pitchFamily="34" charset="0"/>
              </a:rPr>
              <a:t>There are 3 categorical features, 4 text-based features and 105 numeric features.</a:t>
            </a:r>
          </a:p>
          <a:p>
            <a:r>
              <a:rPr lang="en-US" sz="1800" dirty="0">
                <a:latin typeface="Abadi" panose="020B0604020104020204" pitchFamily="34" charset="0"/>
              </a:rPr>
              <a:t>There are 4 distinct networks, 7 distinct content types and 12 distinct senders in the dataset.</a:t>
            </a:r>
          </a:p>
          <a:p>
            <a:r>
              <a:rPr lang="en-US" sz="1800" dirty="0">
                <a:latin typeface="Abadi" panose="020B0604020104020204" pitchFamily="34" charset="0"/>
              </a:rPr>
              <a:t>The dataset has date records spanning the 11-year period ranging from 2013 to 2023</a:t>
            </a:r>
            <a:endParaRPr lang="en-US" sz="13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300" dirty="0">
              <a:latin typeface="Abadi" panose="020B06040201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05C40-4574-95DE-4E0D-4FEF9585BBC0}"/>
              </a:ext>
            </a:extLst>
          </p:cNvPr>
          <p:cNvSpPr txBox="1"/>
          <p:nvPr/>
        </p:nvSpPr>
        <p:spPr>
          <a:xfrm>
            <a:off x="541403" y="5328503"/>
            <a:ext cx="51502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 notebook </a:t>
            </a: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96794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visualized the relationship between a few variables in the dataset to determine: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If variables are correlated.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 categorical variables are distributed over numeric metrics.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trends over time are evident in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visualized variable distributions to make assumptions for statistical analyses.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word clouds to visualize hashtags to understand what posts are talking about.</a:t>
            </a:r>
          </a:p>
          <a:p>
            <a:pPr marL="0" indent="0">
              <a:buNone/>
            </a:pPr>
            <a:endParaRPr lang="en-US" sz="20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jupyter notebook </a:t>
            </a: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more information.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Exploratory Data Analysis with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B2764-2684-8382-2E3D-775B5FA36CC0}"/>
              </a:ext>
            </a:extLst>
          </p:cNvPr>
          <p:cNvSpPr txBox="1"/>
          <p:nvPr/>
        </p:nvSpPr>
        <p:spPr>
          <a:xfrm>
            <a:off x="6603997" y="1732268"/>
            <a:ext cx="468161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Example - Bar Chart Spread of Social Media Networks</a:t>
            </a: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Example – Line Chart of Monthly Impressions</a:t>
            </a: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pic>
        <p:nvPicPr>
          <p:cNvPr id="9" name="Picture 8" descr="A bar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ABDA7270-3F28-8BBC-F314-28E2062C4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600" y="2201141"/>
            <a:ext cx="4191000" cy="1554260"/>
          </a:xfrm>
          <a:prstGeom prst="rect">
            <a:avLst/>
          </a:prstGeom>
        </p:spPr>
      </p:pic>
      <p:pic>
        <p:nvPicPr>
          <p:cNvPr id="11" name="Picture 10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4CE33818-503E-ABA4-3677-D0892B7EE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600" y="4224273"/>
            <a:ext cx="4191000" cy="1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Exploratory Data Analysis with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3660" y="25995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We conducted exploratory data analysis to determine: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Abadi" panose="020B0604020104020204" pitchFamily="34" charset="0"/>
              </a:rPr>
              <a:t>What posts are talking about.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Abadi" panose="020B0604020104020204" pitchFamily="34" charset="0"/>
              </a:rPr>
              <a:t>What kind of posts are popular.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Abadi" panose="020B0604020104020204" pitchFamily="34" charset="0"/>
              </a:rPr>
              <a:t>What are the most engaging types of posts.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Abadi" panose="020B0604020104020204" pitchFamily="34" charset="0"/>
              </a:rPr>
              <a:t>Which platform yields the highest engagement for the client.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Abadi" panose="020B0604020104020204" pitchFamily="34" charset="0"/>
              </a:rPr>
              <a:t>What are the peak times for user engagement.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Abadi" panose="020B0604020104020204" pitchFamily="34" charset="0"/>
              </a:rPr>
              <a:t>What are the noticeable trends over time (e.g., increasing likes, decreasing shares).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Abadi" panose="020B0604020104020204" pitchFamily="34" charset="0"/>
              </a:rPr>
              <a:t>What are the sentiments of posts and how does it affect engagement.</a:t>
            </a:r>
          </a:p>
          <a:p>
            <a:pPr marL="0"/>
            <a:endParaRPr lang="en-US" sz="1100" dirty="0"/>
          </a:p>
          <a:p>
            <a:pPr marL="0"/>
            <a:endParaRPr lang="en-US" sz="1100" dirty="0"/>
          </a:p>
          <a:p>
            <a:pPr marL="0"/>
            <a:endParaRPr lang="en-US" sz="1100" dirty="0"/>
          </a:p>
          <a:p>
            <a:pPr marL="0" indent="0">
              <a:buNone/>
            </a:pPr>
            <a:r>
              <a:rPr lang="en-US" sz="1600" i="1" dirty="0">
                <a:latin typeface="Abadi" panose="020B0604020104020204" pitchFamily="34" charset="0"/>
              </a:rPr>
              <a:t>Please see the </a:t>
            </a:r>
            <a:r>
              <a:rPr lang="en-US" sz="1600" i="1" dirty="0">
                <a:latin typeface="Abadi" panose="020B0604020104020204" pitchFamily="34" charset="0"/>
                <a:hlinkClick r:id="rId3"/>
              </a:rPr>
              <a:t>jupyter notebook </a:t>
            </a:r>
            <a:r>
              <a:rPr lang="en-US" sz="1600" i="1" dirty="0">
                <a:latin typeface="Abadi" panose="020B0604020104020204" pitchFamily="34" charset="0"/>
              </a:rPr>
              <a:t>for more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9624" y="1582953"/>
            <a:ext cx="9363075" cy="484425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an Interactive Folium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marked all launch sites, and added map objects such as markers, circles, lines to mark the success or failure of launches for each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color-labeled marker clusters, we identified which launch sites have relatively high success rate.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distances between a launch site and some nearby coordinates.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– Interactive Visual Analytics with Folium Map Notebook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highlight>
                  <a:srgbClr val="800000"/>
                </a:highlight>
                <a:latin typeface="Abadi"/>
              </a:rPr>
              <a:t>Interactive Dashboard on Tableau</a:t>
            </a:r>
            <a:endParaRPr lang="en-US" dirty="0">
              <a:solidFill>
                <a:srgbClr val="0B49CB"/>
              </a:solidFill>
              <a:highlight>
                <a:srgbClr val="8000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B1FD3-7566-83A2-DD9E-F61F319C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950" y="3429000"/>
            <a:ext cx="675005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977015"/>
            <a:ext cx="4449688" cy="40451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an interactive dashboard with Plotly dash.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pie charts showing the total launches by selected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a scatter chart showing the relationship between Outcome and Payload Mass for different booster versions.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GitHub URL – SpaceX Dash App Script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highlight>
                  <a:srgbClr val="800000"/>
                </a:highlight>
                <a:latin typeface="Abadi"/>
              </a:rPr>
              <a:t>Build a Dashboard with 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9A3AB-ECE2-7700-023F-055FD720C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271" y="1980470"/>
            <a:ext cx="6680776" cy="4041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DEDBBF-A637-BFB3-E077-0D76787BCB69}"/>
              </a:ext>
            </a:extLst>
          </p:cNvPr>
          <p:cNvSpPr txBox="1"/>
          <p:nvPr/>
        </p:nvSpPr>
        <p:spPr>
          <a:xfrm>
            <a:off x="8893146" y="1607683"/>
            <a:ext cx="300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Abadi" panose="020B0604020104020204" pitchFamily="34" charset="0"/>
              </a:rPr>
              <a:t>All Launch Site Successes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71624"/>
            <a:ext cx="5554589" cy="4747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conducted statistical analysis to test the following hypotheses: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relationships between features are statistically significant.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strength and direction of the relationship between variables is statistically significant.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there is a significant difference between 2 groups or variables.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Please see the 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jupyter notebook 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more information.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Statistical 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61EBAD-1CBC-E013-35AC-8BA2740FB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579669"/>
              </p:ext>
            </p:extLst>
          </p:nvPr>
        </p:nvGraphicFramePr>
        <p:xfrm>
          <a:off x="6934200" y="1409700"/>
          <a:ext cx="4762500" cy="4615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 from Exploratory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 from Statistical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 summarized by Interactive Dashboard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Insight Generation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86B81-2D5A-A1D8-E770-353C6DA24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Section 2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Insights Drawn From Exploratory Analysis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squares and triangles&#10;&#10;Description automatically generated with medium confidence">
            <a:extLst>
              <a:ext uri="{FF2B5EF4-FFF2-40B4-BE49-F238E27FC236}">
                <a16:creationId xmlns:a16="http://schemas.microsoft.com/office/drawing/2014/main" id="{06E1E297-B2EF-8581-CCD8-4340DF7DD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6" b="21218"/>
          <a:stretch/>
        </p:blipFill>
        <p:spPr>
          <a:xfrm>
            <a:off x="5922492" y="1836581"/>
            <a:ext cx="5536001" cy="31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5804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Categorical 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There are 3 categorical variables: Network, Content Type &amp; Sent by.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From Network, Instagram has the highest number of records in the dataset and LinkedIn has the least.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From Content Type, Photo is the feature with the most number of records and Document is the feature with the least.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Most posts are sent by an unknown sender, but from known senders, Blessing </a:t>
            </a:r>
            <a:r>
              <a:rPr lang="en-US" sz="1800" dirty="0" err="1">
                <a:latin typeface="Abadi" panose="020B0604020104020204" pitchFamily="34" charset="0"/>
              </a:rPr>
              <a:t>Ubah</a:t>
            </a:r>
            <a:r>
              <a:rPr lang="en-US" sz="1800" dirty="0">
                <a:latin typeface="Abadi" panose="020B0604020104020204" pitchFamily="34" charset="0"/>
              </a:rPr>
              <a:t> has the highest number of posts.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of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3914EFA4-50AA-323B-787C-FD9B144B3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738" y="1122218"/>
            <a:ext cx="5628018" cy="46378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9D2D0-F487-48C2-49BF-16526376FA9F}"/>
              </a:ext>
            </a:extLst>
          </p:cNvPr>
          <p:cNvSpPr txBox="1"/>
          <p:nvPr/>
        </p:nvSpPr>
        <p:spPr>
          <a:xfrm>
            <a:off x="616533" y="6454685"/>
            <a:ext cx="5051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latin typeface="Abadi" panose="020B0604020104020204" pitchFamily="34" charset="0"/>
                <a:hlinkClick r:id="rId4"/>
              </a:rPr>
              <a:t>jupyter notebook </a:t>
            </a:r>
            <a:r>
              <a:rPr lang="en-US" sz="1500" i="1" dirty="0">
                <a:latin typeface="Abadi" panose="020B0604020104020204" pitchFamily="34" charset="0"/>
              </a:rPr>
              <a:t>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1153618" y="1239927"/>
            <a:ext cx="4008586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Categorical Features -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The 3 main engagement metrics are Impressions, Reach &amp; Engagements.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Impressions is the total number of times a piece of content is displayed on a user's screen.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Reach refers to the unique number of users who have seen a piece of content at least once during a specific reporting.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Engagements encompass various types of interactions that users have with a piece of social media content.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3EBD4-D12B-DF94-3C65-21F50028EEC5}"/>
              </a:ext>
            </a:extLst>
          </p:cNvPr>
          <p:cNvSpPr txBox="1"/>
          <p:nvPr/>
        </p:nvSpPr>
        <p:spPr>
          <a:xfrm>
            <a:off x="616533" y="6454685"/>
            <a:ext cx="5051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latin typeface="Abadi" panose="020B0604020104020204" pitchFamily="34" charset="0"/>
                <a:hlinkClick r:id="rId3"/>
              </a:rPr>
              <a:t>jupyter notebook </a:t>
            </a:r>
            <a:r>
              <a:rPr lang="en-US" sz="1500" i="1" dirty="0">
                <a:latin typeface="Abadi" panose="020B0604020104020204" pitchFamily="34" charset="0"/>
              </a:rPr>
              <a:t>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2607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Categorical Features - Network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Facebook is the network with the highest number of impressions, nearly twice the number of the second highest, Twitter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Twitter has the highest Reach. This is likely because Twitter track Reach as Potential Reach, which is likely wider than actual reach.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LinkedIn does not track Reach or any equivalent metric.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Facebook has the highest number of engagements.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23630-7313-8CE8-F9F1-2778521C00E8}"/>
              </a:ext>
            </a:extLst>
          </p:cNvPr>
          <p:cNvSpPr txBox="1"/>
          <p:nvPr/>
        </p:nvSpPr>
        <p:spPr>
          <a:xfrm>
            <a:off x="616533" y="6454685"/>
            <a:ext cx="5051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latin typeface="Abadi" panose="020B0604020104020204" pitchFamily="34" charset="0"/>
                <a:hlinkClick r:id="rId3"/>
              </a:rPr>
              <a:t>jupyter notebook </a:t>
            </a:r>
            <a:r>
              <a:rPr lang="en-US" sz="1500" i="1" dirty="0">
                <a:latin typeface="Abadi" panose="020B0604020104020204" pitchFamily="34" charset="0"/>
              </a:rPr>
              <a:t>for more information.</a:t>
            </a:r>
          </a:p>
        </p:txBody>
      </p:sp>
      <p:pic>
        <p:nvPicPr>
          <p:cNvPr id="8" name="Picture 7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CBA5C826-D652-5C9B-5A6F-4090A4C8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0" y="376099"/>
            <a:ext cx="6184976" cy="589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8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Categorical Features – Content Type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Photo posts have the highest total engagement metrics.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On average, Polls have the highest impressions and engagements. However, there are only 2 poll records in the dataset.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On average, text posts have the highest reach.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23630-7313-8CE8-F9F1-2778521C00E8}"/>
              </a:ext>
            </a:extLst>
          </p:cNvPr>
          <p:cNvSpPr txBox="1"/>
          <p:nvPr/>
        </p:nvSpPr>
        <p:spPr>
          <a:xfrm>
            <a:off x="616533" y="6454685"/>
            <a:ext cx="5051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latin typeface="Abadi" panose="020B0604020104020204" pitchFamily="34" charset="0"/>
                <a:hlinkClick r:id="rId3"/>
              </a:rPr>
              <a:t>jupyter notebook </a:t>
            </a:r>
            <a:r>
              <a:rPr lang="en-US" sz="1500" i="1" dirty="0">
                <a:latin typeface="Abadi" panose="020B0604020104020204" pitchFamily="34" charset="0"/>
              </a:rPr>
              <a:t>for more information.</a:t>
            </a:r>
          </a:p>
        </p:txBody>
      </p:sp>
      <p:pic>
        <p:nvPicPr>
          <p:cNvPr id="8" name="Picture 7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39EAE17E-9091-3326-328E-DD6140781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2" y="354959"/>
            <a:ext cx="6184973" cy="586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68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Categorical Features – Sender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The highest total values for all metrics is held by the Unknown poster.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On average, the highest impressions are from posts sent by </a:t>
            </a:r>
            <a:r>
              <a:rPr lang="en-US" sz="1800" dirty="0" err="1">
                <a:latin typeface="Abadi" panose="020B0604020104020204" pitchFamily="34" charset="0"/>
              </a:rPr>
              <a:t>Damilare</a:t>
            </a:r>
            <a:r>
              <a:rPr lang="en-US" sz="1800" dirty="0">
                <a:latin typeface="Abadi" panose="020B0604020104020204" pitchFamily="34" charset="0"/>
              </a:rPr>
              <a:t> </a:t>
            </a:r>
            <a:r>
              <a:rPr lang="en-US" sz="1800" dirty="0" err="1">
                <a:latin typeface="Abadi" panose="020B0604020104020204" pitchFamily="34" charset="0"/>
              </a:rPr>
              <a:t>Oyekanmi</a:t>
            </a:r>
            <a:r>
              <a:rPr lang="en-US" sz="1800" dirty="0">
                <a:latin typeface="Abadi" panose="020B0604020104020204" pitchFamily="34" charset="0"/>
              </a:rPr>
              <a:t>. 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The average highest reaches are from posts sent by Kanayo </a:t>
            </a:r>
            <a:r>
              <a:rPr lang="en-US" sz="1800" dirty="0" err="1">
                <a:latin typeface="Abadi" panose="020B0604020104020204" pitchFamily="34" charset="0"/>
              </a:rPr>
              <a:t>Obiano</a:t>
            </a:r>
            <a:r>
              <a:rPr lang="en-US" sz="1800" dirty="0">
                <a:latin typeface="Abadi" panose="020B0604020104020204" pitchFamily="34" charset="0"/>
              </a:rPr>
              <a:t>, Lilian </a:t>
            </a:r>
            <a:r>
              <a:rPr lang="en-US" sz="1800" dirty="0" err="1">
                <a:latin typeface="Abadi" panose="020B0604020104020204" pitchFamily="34" charset="0"/>
              </a:rPr>
              <a:t>Ibekwe</a:t>
            </a:r>
            <a:r>
              <a:rPr lang="en-US" sz="1800" dirty="0">
                <a:latin typeface="Abadi" panose="020B0604020104020204" pitchFamily="34" charset="0"/>
              </a:rPr>
              <a:t>, Philip </a:t>
            </a:r>
            <a:r>
              <a:rPr lang="en-US" sz="1800" dirty="0" err="1">
                <a:latin typeface="Abadi" panose="020B0604020104020204" pitchFamily="34" charset="0"/>
              </a:rPr>
              <a:t>Nwagwunor</a:t>
            </a:r>
            <a:r>
              <a:rPr lang="en-US" sz="1800" dirty="0">
                <a:latin typeface="Abadi" panose="020B0604020104020204" pitchFamily="34" charset="0"/>
              </a:rPr>
              <a:t> and Rebecca </a:t>
            </a:r>
            <a:r>
              <a:rPr lang="en-US" sz="1800" dirty="0" err="1">
                <a:latin typeface="Abadi" panose="020B0604020104020204" pitchFamily="34" charset="0"/>
              </a:rPr>
              <a:t>Oyebode</a:t>
            </a:r>
            <a:r>
              <a:rPr lang="en-US" sz="1800" dirty="0">
                <a:latin typeface="Abadi" panose="020B0604020104020204" pitchFamily="34" charset="0"/>
              </a:rPr>
              <a:t>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The posts with the highest engagements on average are from the unknown poster, with </a:t>
            </a:r>
            <a:r>
              <a:rPr lang="en-US" sz="1800" dirty="0" err="1">
                <a:latin typeface="Abadi" panose="020B0604020104020204" pitchFamily="34" charset="0"/>
              </a:rPr>
              <a:t>Damilare</a:t>
            </a:r>
            <a:r>
              <a:rPr lang="en-US" sz="1800" dirty="0">
                <a:latin typeface="Abadi" panose="020B0604020104020204" pitchFamily="34" charset="0"/>
              </a:rPr>
              <a:t> </a:t>
            </a:r>
            <a:r>
              <a:rPr lang="en-US" sz="1800" dirty="0" err="1">
                <a:latin typeface="Abadi" panose="020B0604020104020204" pitchFamily="34" charset="0"/>
              </a:rPr>
              <a:t>Oyekanmi</a:t>
            </a:r>
            <a:r>
              <a:rPr lang="en-US" sz="1800" dirty="0">
                <a:latin typeface="Abadi" panose="020B0604020104020204" pitchFamily="34" charset="0"/>
              </a:rPr>
              <a:t> coming in second.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23630-7313-8CE8-F9F1-2778521C00E8}"/>
              </a:ext>
            </a:extLst>
          </p:cNvPr>
          <p:cNvSpPr txBox="1"/>
          <p:nvPr/>
        </p:nvSpPr>
        <p:spPr>
          <a:xfrm>
            <a:off x="616533" y="6454685"/>
            <a:ext cx="5051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latin typeface="Abadi" panose="020B0604020104020204" pitchFamily="34" charset="0"/>
                <a:hlinkClick r:id="rId3"/>
              </a:rPr>
              <a:t>jupyter notebook </a:t>
            </a:r>
            <a:r>
              <a:rPr lang="en-US" sz="1500" i="1" dirty="0">
                <a:latin typeface="Abadi" panose="020B0604020104020204" pitchFamily="34" charset="0"/>
              </a:rPr>
              <a:t>for more information.</a:t>
            </a:r>
          </a:p>
        </p:txBody>
      </p:sp>
      <p:pic>
        <p:nvPicPr>
          <p:cNvPr id="10" name="Picture 9" descr="A graph of engagement statistics&#10;&#10;Description automatically generated with medium confidence">
            <a:extLst>
              <a:ext uri="{FF2B5EF4-FFF2-40B4-BE49-F238E27FC236}">
                <a16:creationId xmlns:a16="http://schemas.microsoft.com/office/drawing/2014/main" id="{BE94C551-4C49-2A3B-0A08-A0784A10C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0" y="346521"/>
            <a:ext cx="6184975" cy="59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2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Text-Based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There are 4 text-based features: post, linked content, tags and hashtags.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We used hashtags to determine what subjects posts are talking about.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The most frequent hashtag is #ITCANBE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words&#10;&#10;Description automatically generated">
            <a:extLst>
              <a:ext uri="{FF2B5EF4-FFF2-40B4-BE49-F238E27FC236}">
                <a16:creationId xmlns:a16="http://schemas.microsoft.com/office/drawing/2014/main" id="{5204E1B2-FE47-FB91-1665-7F84CC59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793" y="1076632"/>
            <a:ext cx="6184973" cy="46834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4C80D-C7A6-3248-862B-566B5452A286}"/>
              </a:ext>
            </a:extLst>
          </p:cNvPr>
          <p:cNvSpPr txBox="1"/>
          <p:nvPr/>
        </p:nvSpPr>
        <p:spPr>
          <a:xfrm>
            <a:off x="616533" y="6454685"/>
            <a:ext cx="5051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latin typeface="Abadi" panose="020B0604020104020204" pitchFamily="34" charset="0"/>
                <a:hlinkClick r:id="rId3"/>
              </a:rPr>
              <a:t>jupyter notebook </a:t>
            </a:r>
            <a:r>
              <a:rPr lang="en-US" sz="1500" i="1" dirty="0">
                <a:latin typeface="Abadi" panose="020B0604020104020204" pitchFamily="34" charset="0"/>
              </a:rPr>
              <a:t>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769102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Numerical Features – Social Media Metrics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There are 9 types of numeric features / metrics collected in the dataset: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General metrics (collected by at least 3 of the 4 networks)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Impression metrics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Reach Metrics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Engagement Metrics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Reaction metrics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Activity metrics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Click metrics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User-based metrics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Video metrics</a:t>
            </a:r>
          </a:p>
        </p:txBody>
      </p: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B5E820BF-A2D1-AC5E-1726-181D50CB3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548" y="2484255"/>
            <a:ext cx="3714244" cy="37142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69C26-226E-9628-436C-27EDF707129E}"/>
              </a:ext>
            </a:extLst>
          </p:cNvPr>
          <p:cNvSpPr txBox="1"/>
          <p:nvPr/>
        </p:nvSpPr>
        <p:spPr>
          <a:xfrm>
            <a:off x="616533" y="6454685"/>
            <a:ext cx="5051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i="1" dirty="0"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latin typeface="Abadi" panose="020B0604020104020204" pitchFamily="34" charset="0"/>
                <a:hlinkClick r:id="rId4"/>
              </a:rPr>
              <a:t>jupyter notebook </a:t>
            </a:r>
            <a:r>
              <a:rPr lang="en-US" sz="1500" i="1" dirty="0">
                <a:latin typeface="Abadi" panose="020B0604020104020204" pitchFamily="34" charset="0"/>
              </a:rPr>
              <a:t>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943661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General Metrics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4" y="2252325"/>
            <a:ext cx="4150115" cy="44874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57200">
              <a:lnSpc>
                <a:spcPct val="100000"/>
              </a:lnSpc>
              <a:spcBef>
                <a:spcPts val="700"/>
              </a:spcBef>
              <a:buNone/>
            </a:pPr>
            <a:r>
              <a:rPr lang="en-CA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There are 12 general metrics:</a:t>
            </a:r>
            <a:endParaRPr lang="en-CA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1973B-EAFB-867C-5D04-CFC757FA3E92}"/>
              </a:ext>
            </a:extLst>
          </p:cNvPr>
          <p:cNvSpPr txBox="1"/>
          <p:nvPr/>
        </p:nvSpPr>
        <p:spPr>
          <a:xfrm>
            <a:off x="777931" y="2701072"/>
            <a:ext cx="4150115" cy="213904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Impressions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Reach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Engagements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Engagement rate per impression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Engagement rate per reach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Reactions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Comments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Shares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clicks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clicks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Video views</a:t>
            </a:r>
            <a:endParaRPr lang="en-US" sz="14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E24F188-5990-C51F-C3F1-65E5E1A03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772" y="354960"/>
            <a:ext cx="5918965" cy="5677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4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281C3-E925-94F7-C23A-DDCB0D3DA05B}"/>
              </a:ext>
            </a:extLst>
          </p:cNvPr>
          <p:cNvSpPr txBox="1"/>
          <p:nvPr/>
        </p:nvSpPr>
        <p:spPr>
          <a:xfrm>
            <a:off x="645065" y="5019511"/>
            <a:ext cx="4282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This classification will be used for the statistical analysis section.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Impression Metrics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4" y="2252325"/>
            <a:ext cx="4741496" cy="74066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57200">
              <a:lnSpc>
                <a:spcPct val="100000"/>
              </a:lnSpc>
              <a:spcBef>
                <a:spcPts val="700"/>
              </a:spcBef>
              <a:buNone/>
            </a:pPr>
            <a:r>
              <a:rPr lang="en-CA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There are 8 impression metrics:</a:t>
            </a:r>
            <a:endParaRPr lang="en-CA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1973B-EAFB-867C-5D04-CFC757FA3E92}"/>
              </a:ext>
            </a:extLst>
          </p:cNvPr>
          <p:cNvSpPr txBox="1"/>
          <p:nvPr/>
        </p:nvSpPr>
        <p:spPr>
          <a:xfrm>
            <a:off x="616533" y="2774902"/>
            <a:ext cx="4608628" cy="183383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Impressions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Organic impressions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Viral impressions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Non-viral impressions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Fan impressions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Fan organic impressions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Non-fan impressions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Non-fan organic impressions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3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pic>
        <p:nvPicPr>
          <p:cNvPr id="7" name="Picture 6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72D63228-20BB-FF80-B202-7F1EDB79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976" y="525982"/>
            <a:ext cx="6175789" cy="5576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BF1899-0B4A-1759-D09E-3E80185E0A58}"/>
              </a:ext>
            </a:extLst>
          </p:cNvPr>
          <p:cNvSpPr txBox="1"/>
          <p:nvPr/>
        </p:nvSpPr>
        <p:spPr>
          <a:xfrm>
            <a:off x="645064" y="4797632"/>
            <a:ext cx="4741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Beyond impressions and organic impressions, other impression metrics are only collected by Facebook.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EE404-CF7B-A431-BD8C-E3D05C638612}"/>
              </a:ext>
            </a:extLst>
          </p:cNvPr>
          <p:cNvSpPr txBox="1"/>
          <p:nvPr/>
        </p:nvSpPr>
        <p:spPr>
          <a:xfrm>
            <a:off x="1324947" y="60462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38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Impression Metrics – Impression vs. Organic Impressions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4" y="2252324"/>
            <a:ext cx="4741496" cy="349286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Organic impressions are impressions generated without any paid promotion or advertising.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Impressions and organic impressions are nearly identical.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This implies that nearly all impressions are organic.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 values on the zero axis represent impressions from Twitter, which does not collect organic impressions data.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 data shows that organic impressions are consistently lower than actual impressions, reflecting missing data from Twitter. However, the trend is identical.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3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pic>
        <p:nvPicPr>
          <p:cNvPr id="6" name="Picture 5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2E5479EC-3009-0C55-ABDA-A8392B018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0" y="354959"/>
            <a:ext cx="6184975" cy="58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72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Impression Metrics – Other Impressions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4" y="2252324"/>
            <a:ext cx="4741496" cy="3492869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lang="en-CA" sz="15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an impressions are from users who have liked or followed a Facebook Page (fans) and and non-fan impressions are from those who have not (non-fans).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Viral impressions are </a:t>
            </a:r>
            <a:r>
              <a:rPr lang="en-CA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en-CA" sz="15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content that spread rapidly and widely across Facebook. Non-viral impressions are those from the limited audience of the poster’s fan or followership.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From the regression plots, there is some correlation between each metric and its opposite.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trend charts show that a significant amount of the poster’s impressions are from its fans and followers.</a:t>
            </a:r>
            <a:endParaRPr lang="en-CA" sz="15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endParaRPr lang="en-CA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3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pic>
        <p:nvPicPr>
          <p:cNvPr id="7" name="Picture 6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D9639FE9-DB0F-43CD-DFDB-4C98CDF84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3" y="354959"/>
            <a:ext cx="6222235" cy="5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76872"/>
            <a:ext cx="6380089" cy="484612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Visualization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Tableau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Statistical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 from Exploratory Data Analysis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 from Interactive Analytics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 from Statistical Analytics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Executive Summary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Reach Metrics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3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281C3-E925-94F7-C23A-DDCB0D3DA05B}"/>
              </a:ext>
            </a:extLst>
          </p:cNvPr>
          <p:cNvSpPr txBox="1"/>
          <p:nvPr/>
        </p:nvSpPr>
        <p:spPr>
          <a:xfrm>
            <a:off x="645065" y="4740969"/>
            <a:ext cx="4282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Beyond reach and organic reach, other reach metrics are only collected by Facebook.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A950F5-41B8-2258-04C5-BC4CBFCE83F8}"/>
              </a:ext>
            </a:extLst>
          </p:cNvPr>
          <p:cNvSpPr txBox="1">
            <a:spLocks/>
          </p:cNvSpPr>
          <p:nvPr/>
        </p:nvSpPr>
        <p:spPr>
          <a:xfrm>
            <a:off x="645064" y="2252325"/>
            <a:ext cx="4741496" cy="740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CA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5 reach metrics: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777E1-F359-CCB8-14E6-4345AFB232F5}"/>
              </a:ext>
            </a:extLst>
          </p:cNvPr>
          <p:cNvSpPr txBox="1"/>
          <p:nvPr/>
        </p:nvSpPr>
        <p:spPr>
          <a:xfrm>
            <a:off x="616533" y="2774902"/>
            <a:ext cx="4608628" cy="168251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Reach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Organic reach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Viral reach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Non-viral reach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Fan reach</a:t>
            </a:r>
            <a:endParaRPr lang="en-CA" sz="16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0D2D7-452B-3011-5813-3AD0789D6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068" y="354959"/>
            <a:ext cx="6136697" cy="59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85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Reach Metrics – Reach vs. Organic Reach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3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pic>
        <p:nvPicPr>
          <p:cNvPr id="2" name="Picture 1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BE70F5C2-6DBE-79DF-C7B3-F1A27AF4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3" y="327527"/>
            <a:ext cx="6184973" cy="59152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EEC159-F63C-5A80-0EA0-144D10E044F4}"/>
              </a:ext>
            </a:extLst>
          </p:cNvPr>
          <p:cNvSpPr txBox="1">
            <a:spLocks/>
          </p:cNvSpPr>
          <p:nvPr/>
        </p:nvSpPr>
        <p:spPr>
          <a:xfrm>
            <a:off x="570924" y="2120545"/>
            <a:ext cx="4741496" cy="34928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Organic reach refers to the number of unique users who have seen a piece of content through unpaid means.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Reach and organic reach are nearly identical.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implies that nearly all reach is organic.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no reach nor organic reach data attributable to LinkedIn.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Reach has significantly larger values than organic reach due to the large values from Twitter’s potential reach.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 data shows that organic reach is consistently lower than actual reach, reflecting missing data from Twitter. </a:t>
            </a:r>
          </a:p>
        </p:txBody>
      </p:sp>
    </p:spTree>
    <p:extLst>
      <p:ext uri="{BB962C8B-B14F-4D97-AF65-F5344CB8AC3E}">
        <p14:creationId xmlns:p14="http://schemas.microsoft.com/office/powerpoint/2010/main" val="1721729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Reach Metrics – Other Reach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3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pic>
        <p:nvPicPr>
          <p:cNvPr id="2" name="Picture 1" descr="A graph of a graph with a red line and blue line&#10;&#10;Description automatically generated with medium confidence">
            <a:extLst>
              <a:ext uri="{FF2B5EF4-FFF2-40B4-BE49-F238E27FC236}">
                <a16:creationId xmlns:a16="http://schemas.microsoft.com/office/drawing/2014/main" id="{3A54B236-C4D3-DA1A-9E4D-0154AFD1E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695" y="354958"/>
            <a:ext cx="6143072" cy="59152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6FF18D-533D-9A3D-29C3-E4B48A0044F5}"/>
              </a:ext>
            </a:extLst>
          </p:cNvPr>
          <p:cNvSpPr txBox="1">
            <a:spLocks/>
          </p:cNvSpPr>
          <p:nvPr/>
        </p:nvSpPr>
        <p:spPr>
          <a:xfrm>
            <a:off x="645064" y="2252324"/>
            <a:ext cx="4741496" cy="34928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Viral reach indicating that a piece of content has gone viral and reached a wide audience, while non-viral reach pertains to content that has not achieved viral status.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Fan reach occurs when content is seen by users who have already liked or followed a specific Facebook Page (fans).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trend charts show that a significant amount of the poster’s reach are from its fans and followers.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endParaRPr lang="en-CA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97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Engagement Metrics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3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A950F5-41B8-2258-04C5-BC4CBFCE83F8}"/>
              </a:ext>
            </a:extLst>
          </p:cNvPr>
          <p:cNvSpPr txBox="1">
            <a:spLocks/>
          </p:cNvSpPr>
          <p:nvPr/>
        </p:nvSpPr>
        <p:spPr>
          <a:xfrm>
            <a:off x="645064" y="2252325"/>
            <a:ext cx="4741496" cy="740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en-CA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3 engagement metrics: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777E1-F359-CCB8-14E6-4345AFB232F5}"/>
              </a:ext>
            </a:extLst>
          </p:cNvPr>
          <p:cNvSpPr txBox="1"/>
          <p:nvPr/>
        </p:nvSpPr>
        <p:spPr>
          <a:xfrm>
            <a:off x="654856" y="3042879"/>
            <a:ext cx="4781574" cy="101053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Engagements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Engagement per impression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Engagement per reach</a:t>
            </a:r>
          </a:p>
        </p:txBody>
      </p:sp>
      <p:pic>
        <p:nvPicPr>
          <p:cNvPr id="12" name="Picture 11" descr="A graph of a box plot&#10;&#10;Description automatically generated">
            <a:extLst>
              <a:ext uri="{FF2B5EF4-FFF2-40B4-BE49-F238E27FC236}">
                <a16:creationId xmlns:a16="http://schemas.microsoft.com/office/drawing/2014/main" id="{647D7ADD-EC61-6DD5-D8B3-F1CB7929B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0" y="829865"/>
            <a:ext cx="6161313" cy="475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21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Engagement Metrics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3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A950F5-41B8-2258-04C5-BC4CBFCE83F8}"/>
              </a:ext>
            </a:extLst>
          </p:cNvPr>
          <p:cNvSpPr txBox="1">
            <a:spLocks/>
          </p:cNvSpPr>
          <p:nvPr/>
        </p:nvSpPr>
        <p:spPr>
          <a:xfrm>
            <a:off x="645064" y="2252325"/>
            <a:ext cx="4741496" cy="32632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Engagement per impressions and engagement per reach reflect the ratio of engagement and impressions/ reach.</a:t>
            </a:r>
          </a:p>
          <a:p>
            <a:pPr marL="0" indent="0" defTabSz="457200">
              <a:lnSpc>
                <a:spcPct val="100000"/>
              </a:lnSpc>
              <a:spcBef>
                <a:spcPts val="700"/>
              </a:spcBef>
              <a:buNone/>
            </a:pPr>
            <a:endParaRPr lang="en-CA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 descr="A graph of a graph with blue lines and white text&#10;&#10;Description automatically generated with medium confidence">
            <a:extLst>
              <a:ext uri="{FF2B5EF4-FFF2-40B4-BE49-F238E27FC236}">
                <a16:creationId xmlns:a16="http://schemas.microsoft.com/office/drawing/2014/main" id="{18D3284C-1FE3-D6F0-480D-5952D31B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1" y="382392"/>
            <a:ext cx="6136700" cy="58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15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Reaction Metrics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3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A950F5-41B8-2258-04C5-BC4CBFCE83F8}"/>
              </a:ext>
            </a:extLst>
          </p:cNvPr>
          <p:cNvSpPr txBox="1">
            <a:spLocks/>
          </p:cNvSpPr>
          <p:nvPr/>
        </p:nvSpPr>
        <p:spPr>
          <a:xfrm>
            <a:off x="604722" y="2019108"/>
            <a:ext cx="4741496" cy="89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00000"/>
              </a:lnSpc>
              <a:spcBef>
                <a:spcPts val="7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Reaction metrics provide insights into how users are responding to posted content. There are 8 reaction metrics:</a:t>
            </a:r>
          </a:p>
        </p:txBody>
      </p:sp>
      <p:pic>
        <p:nvPicPr>
          <p:cNvPr id="3" name="Picture 2" descr="A graph of a box plot&#10;&#10;Description automatically generated">
            <a:extLst>
              <a:ext uri="{FF2B5EF4-FFF2-40B4-BE49-F238E27FC236}">
                <a16:creationId xmlns:a16="http://schemas.microsoft.com/office/drawing/2014/main" id="{923B52C1-7A39-1B6D-AF96-41B3E9754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3" y="382391"/>
            <a:ext cx="6197600" cy="5805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A3E9AE-D334-5674-9D4A-70E4DF28C467}"/>
              </a:ext>
            </a:extLst>
          </p:cNvPr>
          <p:cNvSpPr txBox="1"/>
          <p:nvPr/>
        </p:nvSpPr>
        <p:spPr>
          <a:xfrm>
            <a:off x="616533" y="3137412"/>
            <a:ext cx="4608628" cy="168251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Reactions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Love reactions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Haha</a:t>
            </a: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reactions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Wow reactions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Sad reactions</a:t>
            </a:r>
            <a:endParaRPr lang="en-CA" sz="16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Angry reactions</a:t>
            </a:r>
          </a:p>
          <a:p>
            <a:pPr marL="371475" lvl="1" indent="-142875" defTabSz="4572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CA" sz="16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reactions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F3DBC7-D61D-F970-7FE9-E34F72989B1D}"/>
              </a:ext>
            </a:extLst>
          </p:cNvPr>
          <p:cNvSpPr txBox="1"/>
          <p:nvPr/>
        </p:nvSpPr>
        <p:spPr>
          <a:xfrm>
            <a:off x="645065" y="4740969"/>
            <a:ext cx="4282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Beyond reactions and likes, other reaction metrics are only collected by Facebook.</a:t>
            </a:r>
          </a:p>
        </p:txBody>
      </p:sp>
    </p:spTree>
    <p:extLst>
      <p:ext uri="{BB962C8B-B14F-4D97-AF65-F5344CB8AC3E}">
        <p14:creationId xmlns:p14="http://schemas.microsoft.com/office/powerpoint/2010/main" val="3146169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Reaction Metrics – Reactions vs. Likes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3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EEC159-F63C-5A80-0EA0-144D10E044F4}"/>
              </a:ext>
            </a:extLst>
          </p:cNvPr>
          <p:cNvSpPr txBox="1">
            <a:spLocks/>
          </p:cNvSpPr>
          <p:nvPr/>
        </p:nvSpPr>
        <p:spPr>
          <a:xfrm>
            <a:off x="570924" y="2120545"/>
            <a:ext cx="4741496" cy="34928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 use likes to express positive reaction to a post. Reactions allow users to express a wider range of engagement a range of emotions in response to content.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our dataset, reactions and likes are identical.</a:t>
            </a:r>
          </a:p>
        </p:txBody>
      </p:sp>
      <p:pic>
        <p:nvPicPr>
          <p:cNvPr id="6" name="Picture 5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BF0214C1-4492-E637-B761-495FBD318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1" y="354959"/>
            <a:ext cx="6145572" cy="5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15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Reaction Metrics – Other Reactions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038" y="4289193"/>
            <a:ext cx="1395594" cy="204332"/>
          </a:xfrm>
        </p:spPr>
        <p:txBody>
          <a:bodyPr/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8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4" y="2252324"/>
            <a:ext cx="4741496" cy="3492869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Apart from love and wow reactions, other reaction metrics have seen an increase in values over time.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the relationship between reactions and engagements, this may imply that the poster’s followers have become more engaging.</a:t>
            </a:r>
          </a:p>
          <a:p>
            <a:pPr defTabSz="457200">
              <a:lnSpc>
                <a:spcPct val="100000"/>
              </a:lnSpc>
              <a:spcBef>
                <a:spcPts val="700"/>
              </a:spcBef>
            </a:pPr>
            <a:r>
              <a:rPr lang="en-CA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trend increases are from sad and angry reactions. </a:t>
            </a:r>
            <a:r>
              <a:rPr lang="en-CA" sz="15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we can’t </a:t>
            </a:r>
            <a:endParaRPr lang="en-CA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F4512-B51E-619E-85EC-1D400EE400FC}"/>
              </a:ext>
            </a:extLst>
          </p:cNvPr>
          <p:cNvSpPr txBox="1"/>
          <p:nvPr/>
        </p:nvSpPr>
        <p:spPr>
          <a:xfrm>
            <a:off x="616533" y="6518700"/>
            <a:ext cx="501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Aft>
                <a:spcPts val="3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Please see the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  <a:hlinkClick r:id="rId3"/>
              </a:rPr>
              <a:t>jupyter notebook </a:t>
            </a:r>
            <a:r>
              <a:rPr lang="en-US" sz="1500" i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more information.</a:t>
            </a:r>
            <a:endParaRPr lang="en-US" sz="1500" i="1" dirty="0">
              <a:latin typeface="Abadi" panose="020B0604020104020204" pitchFamily="34" charset="0"/>
            </a:endParaRPr>
          </a:p>
        </p:txBody>
      </p:sp>
      <p:pic>
        <p:nvPicPr>
          <p:cNvPr id="6" name="Picture 5" descr="A group of graphs showing different reaction&#10;&#10;Description automatically generated">
            <a:extLst>
              <a:ext uri="{FF2B5EF4-FFF2-40B4-BE49-F238E27FC236}">
                <a16:creationId xmlns:a16="http://schemas.microsoft.com/office/drawing/2014/main" id="{74753F38-2656-B13F-9300-DEB1FC346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069" y="354959"/>
            <a:ext cx="6119520" cy="5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30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6495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orbits PO, LEO and ISS have higher success rates with heavy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clear correlation between success rate and payload for the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Activity Metrics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0E353-6AC9-464C-EA85-77CBF4C8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2336673"/>
            <a:ext cx="7025703" cy="2203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E1F35-9A07-1C43-AAC1-F34D987172AE}"/>
              </a:ext>
            </a:extLst>
          </p:cNvPr>
          <p:cNvSpPr txBox="1"/>
          <p:nvPr/>
        </p:nvSpPr>
        <p:spPr>
          <a:xfrm>
            <a:off x="7617647" y="1967341"/>
            <a:ext cx="405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Labels: Orange (Success), Blue (Failure)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45131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u="none" strike="noStrike" dirty="0">
                <a:effectLst/>
                <a:latin typeface="Abadi" panose="020B0604020104020204" pitchFamily="34" charset="0"/>
              </a:rPr>
              <a:t>There is a steady increase in success rate for launches from 2013.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In the final year recorded in the dataset (2020) we see a slight dip in success rate.</a:t>
            </a:r>
            <a:endParaRPr lang="en-US" sz="2400" b="0" i="0" u="none" strike="noStrike" dirty="0">
              <a:effectLst/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Click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72BBCF-A497-D1AA-BDEF-D095C598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222" y="2057057"/>
            <a:ext cx="4855178" cy="34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Introduction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25600"/>
            <a:ext cx="8407726" cy="43999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  <a:buFont typeface="Wingdings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Playhouse Communication is one of Nigeria's leading digital marketing agencies. They combine design and media planning with cutting-edge tech solutions to reimagine what marketing is all about. </a:t>
            </a:r>
          </a:p>
          <a:p>
            <a:pPr lvl="1">
              <a:spcBef>
                <a:spcPts val="1400"/>
              </a:spcBef>
              <a:buFont typeface="Wingdings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of the project is to decode a treasure trove of social media data for one of their high-profile clients and transform it into game-changing insights.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Deliverables</a:t>
            </a:r>
          </a:p>
          <a:p>
            <a:pPr lvl="1">
              <a:spcBef>
                <a:spcPts val="1400"/>
              </a:spcBef>
              <a:buFont typeface="Wingdings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determine responses to Key Questions derived during Exploratory Analysis.</a:t>
            </a:r>
          </a:p>
          <a:p>
            <a:pPr lvl="1">
              <a:spcBef>
                <a:spcPts val="1400"/>
              </a:spcBef>
              <a:buFont typeface="Wingdings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use Statistical Analysis to test whether the hypothesis raised from charts are significant and these relationships truly exist.</a:t>
            </a:r>
          </a:p>
          <a:p>
            <a:pPr lvl="1">
              <a:spcBef>
                <a:spcPts val="1400"/>
              </a:spcBef>
              <a:buFont typeface="Wingdings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 recommendations based on insights generated from Exploratory and Statistical Analysis.</a:t>
            </a:r>
          </a:p>
        </p:txBody>
      </p:sp>
    </p:spTree>
    <p:extLst>
      <p:ext uri="{BB962C8B-B14F-4D97-AF65-F5344CB8AC3E}">
        <p14:creationId xmlns:p14="http://schemas.microsoft.com/office/powerpoint/2010/main" val="285225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 the names of the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select statement and the distinct clause to find the unique launch sites in the SpaceX table in SQL.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User-Based Metrics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0C0B9-9A8C-D482-29AC-E36484E8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142673"/>
            <a:ext cx="6375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48836"/>
            <a:ext cx="9745589" cy="4778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 5 records where launch sites begin with `CCA`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filtered the records in the table using the ‘WHERE’ and the ‘LIKE’ clause to produce records for launch sites beginning with ‘CCA’.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‘LIMIT’ clause to restrict the number of results to 5 records.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Video Metrics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04BCE-C106-FCD7-8535-29D3501C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498589"/>
            <a:ext cx="8788400" cy="29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sites are located on the coast of the United States in Florida and California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Markers on Folium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281B1-EE8F-2BB9-8AC6-EEA7C73AF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2563299"/>
            <a:ext cx="9588500" cy="38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Showing Launch Sites with Color Labels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434E602-3221-5599-2787-19145C0E5F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00111" y="2513841"/>
            <a:ext cx="3776589" cy="261696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5C07CC-9AD1-8115-1121-0ACD69906CD8}"/>
              </a:ext>
            </a:extLst>
          </p:cNvPr>
          <p:cNvSpPr txBox="1"/>
          <p:nvPr/>
        </p:nvSpPr>
        <p:spPr>
          <a:xfrm>
            <a:off x="300111" y="2006600"/>
            <a:ext cx="35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badi" panose="020B0604020104020204" pitchFamily="34" charset="0"/>
              </a:rPr>
              <a:t>California Site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B4F154-E962-3087-B447-F69CEB871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0" y="2513841"/>
            <a:ext cx="3776589" cy="2616960"/>
          </a:xfrm>
          <a:prstGeom prst="rect">
            <a:avLst/>
          </a:prstGeom>
          <a:ln>
            <a:solidFill>
              <a:srgbClr val="16351D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F57653-0A46-27A4-532D-7625AA0DC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739" y="2513841"/>
            <a:ext cx="3776589" cy="2616960"/>
          </a:xfrm>
          <a:prstGeom prst="rect">
            <a:avLst/>
          </a:prstGeom>
          <a:ln>
            <a:solidFill>
              <a:srgbClr val="16351D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465D86-29E0-C4C8-60E3-D3E55A338492}"/>
              </a:ext>
            </a:extLst>
          </p:cNvPr>
          <p:cNvSpPr txBox="1"/>
          <p:nvPr/>
        </p:nvSpPr>
        <p:spPr>
          <a:xfrm>
            <a:off x="4502151" y="2006600"/>
            <a:ext cx="755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badi" panose="020B0604020104020204" pitchFamily="34" charset="0"/>
              </a:rPr>
              <a:t>Florida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BD08C2-A5B0-F477-DDB7-6095EA73380F}"/>
              </a:ext>
            </a:extLst>
          </p:cNvPr>
          <p:cNvSpPr txBox="1"/>
          <p:nvPr/>
        </p:nvSpPr>
        <p:spPr>
          <a:xfrm>
            <a:off x="482600" y="5676900"/>
            <a:ext cx="3776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badi" panose="020B0604020104020204" pitchFamily="34" charset="0"/>
              </a:rPr>
              <a:t>The Markers designate outcomes</a:t>
            </a:r>
          </a:p>
          <a:p>
            <a:r>
              <a:rPr lang="en-US" dirty="0">
                <a:solidFill>
                  <a:srgbClr val="368548"/>
                </a:solidFill>
                <a:latin typeface="Abadi" panose="020B0604020104020204" pitchFamily="34" charset="0"/>
              </a:rPr>
              <a:t>Green</a:t>
            </a:r>
            <a:r>
              <a:rPr lang="en-US" dirty="0">
                <a:latin typeface="Abadi" panose="020B0604020104020204" pitchFamily="34" charset="0"/>
              </a:rPr>
              <a:t> = Success</a:t>
            </a:r>
          </a:p>
          <a:p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Red</a:t>
            </a:r>
            <a:r>
              <a:rPr lang="en-US" dirty="0">
                <a:latin typeface="Abadi" panose="020B0604020104020204" pitchFamily="34" charset="0"/>
              </a:rPr>
              <a:t> = Failure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15631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Landmarks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1460E24-C2C0-45F6-8A3A-0FEA1DB3511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59745" y="1713228"/>
            <a:ext cx="4868066" cy="2139696"/>
          </a:xfrm>
          <a:prstGeom prst="rect">
            <a:avLst/>
          </a:prstGeom>
          <a:ln>
            <a:solidFill>
              <a:srgbClr val="16351D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476459-895A-C4E2-27A4-7AE70ED28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0" y="1713284"/>
            <a:ext cx="4868065" cy="2139640"/>
          </a:xfrm>
          <a:prstGeom prst="rect">
            <a:avLst/>
          </a:prstGeom>
          <a:ln>
            <a:solidFill>
              <a:srgbClr val="16351D"/>
            </a:solidFill>
          </a:ln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F408BC3-1572-E64B-5261-32D8190D3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957221"/>
            <a:ext cx="4386262" cy="2303195"/>
          </a:xfrm>
          <a:prstGeom prst="rect">
            <a:avLst/>
          </a:prstGeom>
          <a:ln>
            <a:solidFill>
              <a:srgbClr val="16351D"/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E92E106-CCD5-C682-60F2-B2E5D49B528E}"/>
              </a:ext>
            </a:extLst>
          </p:cNvPr>
          <p:cNvSpPr txBox="1">
            <a:spLocks/>
          </p:cNvSpPr>
          <p:nvPr/>
        </p:nvSpPr>
        <p:spPr>
          <a:xfrm>
            <a:off x="439811" y="3965365"/>
            <a:ext cx="3429529" cy="229126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siting launch sites, proximity to the coastline is priority. All sites are very near the coast.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closest coordinate to the CCAFS launch sites is the highway (Samuel C. Phillips Pkwy) (0.66Km). This may reflect transportation needs, especially of persons.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next closest coordinate is the Atlantic coastline (1.0km). This is possibly because of SpaceX's landing guidelines which prioritize ocean landing.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C660E-C44D-5E53-49E0-CE654550C4D1}"/>
              </a:ext>
            </a:extLst>
          </p:cNvPr>
          <p:cNvSpPr txBox="1"/>
          <p:nvPr/>
        </p:nvSpPr>
        <p:spPr>
          <a:xfrm>
            <a:off x="8594122" y="3953430"/>
            <a:ext cx="2984500" cy="23031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third nearest distance is between the launch sites and the nearest railway (1.45km). This may reflect the need for quick and easy transport of supplies.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Finally, each launch site is a considerable distance away from city centers (Titusville - 23.59km and Melbourne - 50.89km). Due to the nature of the work being done, it is important to site launches away from cities and places where the population density is high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039138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5387"/>
            <a:ext cx="9745589" cy="899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is the launch site with the most successful launches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success rate for all Sites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97A0525-858D-F931-D85F-86B361D30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46" y="1966806"/>
            <a:ext cx="9038782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5387"/>
            <a:ext cx="9745589" cy="5728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the launch site with the highest success ratio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838200" y="296832"/>
            <a:ext cx="10515600" cy="1070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Site with highest success ratio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1F9FD-CE7B-D55E-E257-7FE2E033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52" y="2048256"/>
            <a:ext cx="9006300" cy="374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64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053" y="1617294"/>
            <a:ext cx="3747125" cy="57286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success v. failure ratio based on payload range.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838200" y="296832"/>
            <a:ext cx="10515600" cy="1070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Scatterplot showing Payload v.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95C61-1C9A-E354-25A2-883478300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3" y="2285677"/>
            <a:ext cx="4022317" cy="3739896"/>
          </a:xfrm>
          <a:prstGeom prst="rect">
            <a:avLst/>
          </a:prstGeom>
          <a:ln>
            <a:solidFill>
              <a:srgbClr val="16351D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806AE-EB8C-AC45-4AB8-2C34E9EC9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368" y="2285677"/>
            <a:ext cx="4022317" cy="3739896"/>
          </a:xfrm>
          <a:prstGeom prst="rect">
            <a:avLst/>
          </a:prstGeom>
          <a:ln>
            <a:solidFill>
              <a:srgbClr val="16351D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6E4A0-4B6D-7502-E9FB-D1037D25E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83" y="2285677"/>
            <a:ext cx="4022317" cy="3742728"/>
          </a:xfrm>
          <a:prstGeom prst="rect">
            <a:avLst/>
          </a:prstGeom>
          <a:solidFill>
            <a:srgbClr val="245C33"/>
          </a:solidFill>
          <a:ln>
            <a:solidFill>
              <a:srgbClr val="16351D"/>
            </a:solidFill>
          </a:ln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F3E11B9-1271-D91B-FBD6-C16BF163D9C5}"/>
              </a:ext>
            </a:extLst>
          </p:cNvPr>
          <p:cNvSpPr txBox="1">
            <a:spLocks/>
          </p:cNvSpPr>
          <p:nvPr/>
        </p:nvSpPr>
        <p:spPr>
          <a:xfrm>
            <a:off x="4147368" y="1617294"/>
            <a:ext cx="3747125" cy="57286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range 5k – 10k has the lowest launch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4C9DFE-7B75-AADC-ABC8-3C466F889C0E}"/>
              </a:ext>
            </a:extLst>
          </p:cNvPr>
          <p:cNvSpPr txBox="1">
            <a:spLocks/>
          </p:cNvSpPr>
          <p:nvPr/>
        </p:nvSpPr>
        <p:spPr>
          <a:xfrm>
            <a:off x="8076743" y="1665051"/>
            <a:ext cx="3747125" cy="572869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FT booster has the highest success rate and v1.1 has the lowest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71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86B81-2D5A-A1D8-E770-353C6DA24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Section 1</a:t>
            </a:r>
            <a:b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</a:br>
            <a:b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Methodology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squares and triangles&#10;&#10;Description automatically generated with medium confidence">
            <a:extLst>
              <a:ext uri="{FF2B5EF4-FFF2-40B4-BE49-F238E27FC236}">
                <a16:creationId xmlns:a16="http://schemas.microsoft.com/office/drawing/2014/main" id="{06E1E297-B2EF-8581-CCD8-4340DF7DD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6" b="21218"/>
          <a:stretch/>
        </p:blipFill>
        <p:spPr>
          <a:xfrm>
            <a:off x="5922492" y="1836581"/>
            <a:ext cx="5536001" cy="31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95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for the Training Data is Decision Tree with an accuracy score of 0.89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test data, all models except Decision Tree have an accuracy of 83%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85E331-BEAF-9E1C-F110-40580F406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790864"/>
            <a:ext cx="5325991" cy="410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AF847-D10E-B40D-95DD-BADD2C3C2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07" y="4226046"/>
            <a:ext cx="4796596" cy="16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09344"/>
            <a:ext cx="4387205" cy="42596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confusion matrix, we can see that the models are biased toward successful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the model predicts landed when (positive outcomes) for did not land (negative outcomes) but does not predict the inverse case.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2D4F6-A3AF-3508-8437-33CF8BBB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544" y="1609343"/>
            <a:ext cx="5266944" cy="42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74235"/>
            <a:ext cx="6570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amount at a launch site, the greater the success rate at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SSO, VLEO had the most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Depending on whether training or test data is used for accuracy, the Decision Tree model may be the most or least accurate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Rocket Missile">
                <a:extLst>
                  <a:ext uri="{FF2B5EF4-FFF2-40B4-BE49-F238E27FC236}">
                    <a16:creationId xmlns:a16="http://schemas.microsoft.com/office/drawing/2014/main" id="{506A156E-217C-E21D-ED4D-8643DF6708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0531553"/>
                  </p:ext>
                </p:extLst>
              </p:nvPr>
            </p:nvGraphicFramePr>
            <p:xfrm>
              <a:off x="8714772" y="1355328"/>
              <a:ext cx="1295466" cy="49891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95466" cy="4989151"/>
                    </a:xfrm>
                    <a:prstGeom prst="rect">
                      <a:avLst/>
                    </a:prstGeom>
                  </am3d:spPr>
                  <am3d:camera>
                    <am3d:pos x="0" y="0" z="502970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2856" d="1000000"/>
                    <am3d:preTrans dx="-15" dy="-2035919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211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Rocket Missile">
                <a:extLst>
                  <a:ext uri="{FF2B5EF4-FFF2-40B4-BE49-F238E27FC236}">
                    <a16:creationId xmlns:a16="http://schemas.microsoft.com/office/drawing/2014/main" id="{506A156E-217C-E21D-ED4D-8643DF6708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4772" y="1355328"/>
                <a:ext cx="1295466" cy="49891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preparation methodology.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with visualization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Tableau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statistical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Methodology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1825625"/>
            <a:ext cx="505929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 was collected from four social media websites: Facebook, Instagram, Twitter &amp; LinkedIn.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social media dataset had 147 unique features which allowed for merging them into a single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 was cleaned and analyzed in a jupyter notebook environment using Python.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5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jupyter notebook </a:t>
            </a: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more information.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Data Preparation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614BBD7-43E9-83B2-F1A6-9FDFF4803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155240"/>
              </p:ext>
            </p:extLst>
          </p:nvPr>
        </p:nvGraphicFramePr>
        <p:xfrm>
          <a:off x="5549900" y="1203853"/>
          <a:ext cx="63119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Data Preparation – Sample Record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A6A3AE-39B9-C673-1CD4-98FEFAFD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35" y="1192430"/>
            <a:ext cx="6221895" cy="411386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Each record had a feature stating: 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The social media network they originated from.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The date and time the Post was sent.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The type of content they were, the text of the Post.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The name of the sender of the post.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General and specific social media metrics collected by the network. 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BDA2BD-0CE2-8532-D4BA-7747E8434221}"/>
              </a:ext>
            </a:extLst>
          </p:cNvPr>
          <p:cNvSpPr txBox="1"/>
          <p:nvPr/>
        </p:nvSpPr>
        <p:spPr>
          <a:xfrm>
            <a:off x="669235" y="5541818"/>
            <a:ext cx="62218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Please see the </a:t>
            </a: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 notebook </a:t>
            </a:r>
            <a:r>
              <a:rPr lang="en-US" sz="15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AD35F-6BE6-A3A3-529E-1E60DA07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Data Preparation – Data Cleaning Strategy</a:t>
            </a:r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EEC8C-AC10-8440-D99F-7459BC06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500" dirty="0">
                <a:latin typeface="Abadi" panose="020B0604020104020204" pitchFamily="34" charset="0"/>
              </a:rPr>
              <a:t>Empty rows &amp; duplicate rows were removed.</a:t>
            </a:r>
          </a:p>
          <a:p>
            <a:r>
              <a:rPr lang="en-US" sz="1500" dirty="0">
                <a:latin typeface="Abadi" panose="020B0604020104020204" pitchFamily="34" charset="0"/>
              </a:rPr>
              <a:t>The date feature was cleaned and converted to datetime type.</a:t>
            </a:r>
          </a:p>
          <a:p>
            <a:r>
              <a:rPr lang="en-US" sz="1500" dirty="0">
                <a:latin typeface="Abadi" panose="020B0604020104020204" pitchFamily="34" charset="0"/>
              </a:rPr>
              <a:t>New columns for hashtags, post word counts, character counts, and sentiments were added.</a:t>
            </a:r>
          </a:p>
          <a:p>
            <a:r>
              <a:rPr lang="en-US" sz="1500" dirty="0">
                <a:latin typeface="Abadi" panose="020B0604020104020204" pitchFamily="34" charset="0"/>
              </a:rPr>
              <a:t>Each column was converted to its appropriate datatype</a:t>
            </a:r>
          </a:p>
          <a:p>
            <a:r>
              <a:rPr lang="en-US" sz="1500" dirty="0">
                <a:latin typeface="Abadi" panose="020B0604020104020204" pitchFamily="34" charset="0"/>
              </a:rPr>
              <a:t>Datatypes to be changed</a:t>
            </a:r>
          </a:p>
          <a:p>
            <a:r>
              <a:rPr lang="en-US" sz="1500" dirty="0">
                <a:latin typeface="Abadi" panose="020B0604020104020204" pitchFamily="34" charset="0"/>
              </a:rPr>
              <a:t>More than 30 columns were removed because they contained no data.</a:t>
            </a:r>
          </a:p>
          <a:p>
            <a:r>
              <a:rPr lang="en-US" sz="1500" dirty="0">
                <a:latin typeface="Abadi" panose="020B0604020104020204" pitchFamily="34" charset="0"/>
              </a:rPr>
              <a:t>The data in ‘Potential Reach’ which represented ‘Reach’ data from Twitter was moved to the ‘Reach’ column.</a:t>
            </a:r>
          </a:p>
          <a:p>
            <a:r>
              <a:rPr lang="en-US" sz="1500" dirty="0">
                <a:latin typeface="Abadi" panose="020B0604020104020204" pitchFamily="34" charset="0"/>
              </a:rPr>
              <a:t>Impute missing values for numeric and categorical features.</a:t>
            </a:r>
          </a:p>
          <a:p>
            <a:r>
              <a:rPr lang="en-US" sz="1500" dirty="0">
                <a:latin typeface="Abadi" panose="020B0604020104020204" pitchFamily="34" charset="0"/>
              </a:rPr>
              <a:t>Set Date as Index.</a:t>
            </a:r>
          </a:p>
          <a:p>
            <a:pPr marL="0" indent="0">
              <a:buNone/>
            </a:pP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Please see the 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jupyter notebook 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more information.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3877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</TotalTime>
  <Words>3005</Words>
  <Application>Microsoft Macintosh PowerPoint</Application>
  <PresentationFormat>Widescreen</PresentationFormat>
  <Paragraphs>419</Paragraphs>
  <Slides>54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Abadi</vt:lpstr>
      <vt:lpstr>Arial</vt:lpstr>
      <vt:lpstr>Calibri</vt:lpstr>
      <vt:lpstr>Calibri Light</vt:lpstr>
      <vt:lpstr>IBM Plex Mono SemiBold</vt:lpstr>
      <vt:lpstr>IBM Plex Mono Text</vt:lpstr>
      <vt:lpstr>Wingdings</vt:lpstr>
      <vt:lpstr>Custom Design</vt:lpstr>
      <vt:lpstr>Insights from Social Media Analytics   Nanke Williams October 2023</vt:lpstr>
      <vt:lpstr>PowerPoint Presentation</vt:lpstr>
      <vt:lpstr>PowerPoint Presentation</vt:lpstr>
      <vt:lpstr>PowerPoint Presentation</vt:lpstr>
      <vt:lpstr>Section 1  Methodology</vt:lpstr>
      <vt:lpstr>PowerPoint Presentation</vt:lpstr>
      <vt:lpstr>PowerPoint Presentation</vt:lpstr>
      <vt:lpstr>PowerPoint Presentation</vt:lpstr>
      <vt:lpstr>Data Preparation – Data Cleaning Strategy</vt:lpstr>
      <vt:lpstr>PowerPoint Presentation</vt:lpstr>
      <vt:lpstr>Data Preparation – Summary of the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  Insights Drawn From Exploratory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Brooks &amp; Knights</cp:lastModifiedBy>
  <cp:revision>203</cp:revision>
  <dcterms:created xsi:type="dcterms:W3CDTF">2021-04-29T18:58:34Z</dcterms:created>
  <dcterms:modified xsi:type="dcterms:W3CDTF">2023-10-08T15:56:37Z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